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71BD8-46C4-4A17-AFEF-9B536EDEC5E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F240490-96F2-4084-835C-9560670CB5FE}">
      <dgm:prSet/>
      <dgm:spPr/>
      <dgm:t>
        <a:bodyPr/>
        <a:lstStyle/>
        <a:p>
          <a:pPr>
            <a:lnSpc>
              <a:spcPct val="100000"/>
            </a:lnSpc>
          </a:pPr>
          <a:r>
            <a:rPr lang="en-ID"/>
            <a:t>On-demand self-service</a:t>
          </a:r>
          <a:endParaRPr lang="en-US"/>
        </a:p>
      </dgm:t>
    </dgm:pt>
    <dgm:pt modelId="{262B24BB-4F30-40E8-9001-9B2B11ADC102}" type="parTrans" cxnId="{72796F40-C5E4-466C-9D94-EC9B55FB9A52}">
      <dgm:prSet/>
      <dgm:spPr/>
      <dgm:t>
        <a:bodyPr/>
        <a:lstStyle/>
        <a:p>
          <a:endParaRPr lang="en-US"/>
        </a:p>
      </dgm:t>
    </dgm:pt>
    <dgm:pt modelId="{05964483-53CF-4FA8-AAF7-B45A06FE6735}" type="sibTrans" cxnId="{72796F40-C5E4-466C-9D94-EC9B55FB9A52}">
      <dgm:prSet/>
      <dgm:spPr/>
      <dgm:t>
        <a:bodyPr/>
        <a:lstStyle/>
        <a:p>
          <a:pPr>
            <a:lnSpc>
              <a:spcPct val="100000"/>
            </a:lnSpc>
          </a:pPr>
          <a:endParaRPr lang="en-US"/>
        </a:p>
      </dgm:t>
    </dgm:pt>
    <dgm:pt modelId="{E735CE1D-E5A7-424B-94FE-4B7BB67D2CAA}">
      <dgm:prSet/>
      <dgm:spPr/>
      <dgm:t>
        <a:bodyPr/>
        <a:lstStyle/>
        <a:p>
          <a:pPr>
            <a:lnSpc>
              <a:spcPct val="100000"/>
            </a:lnSpc>
          </a:pPr>
          <a:r>
            <a:rPr lang="en-ID"/>
            <a:t>Broad network access</a:t>
          </a:r>
          <a:endParaRPr lang="en-US"/>
        </a:p>
      </dgm:t>
    </dgm:pt>
    <dgm:pt modelId="{D6071D3F-1AC6-4F29-B932-4DD44CBA2C87}" type="parTrans" cxnId="{36BB4324-4806-408E-AE56-52B6835212D5}">
      <dgm:prSet/>
      <dgm:spPr/>
      <dgm:t>
        <a:bodyPr/>
        <a:lstStyle/>
        <a:p>
          <a:endParaRPr lang="en-US"/>
        </a:p>
      </dgm:t>
    </dgm:pt>
    <dgm:pt modelId="{32610D82-D082-4426-BE57-C65F993946F5}" type="sibTrans" cxnId="{36BB4324-4806-408E-AE56-52B6835212D5}">
      <dgm:prSet/>
      <dgm:spPr/>
      <dgm:t>
        <a:bodyPr/>
        <a:lstStyle/>
        <a:p>
          <a:pPr>
            <a:lnSpc>
              <a:spcPct val="100000"/>
            </a:lnSpc>
          </a:pPr>
          <a:endParaRPr lang="en-US"/>
        </a:p>
      </dgm:t>
    </dgm:pt>
    <dgm:pt modelId="{7728F7B0-0FBD-4089-8BA5-99A8F9741CFC}">
      <dgm:prSet/>
      <dgm:spPr/>
      <dgm:t>
        <a:bodyPr/>
        <a:lstStyle/>
        <a:p>
          <a:pPr>
            <a:lnSpc>
              <a:spcPct val="100000"/>
            </a:lnSpc>
          </a:pPr>
          <a:r>
            <a:rPr lang="en-ID"/>
            <a:t>Resource pooling</a:t>
          </a:r>
          <a:endParaRPr lang="en-US"/>
        </a:p>
      </dgm:t>
    </dgm:pt>
    <dgm:pt modelId="{A2F56622-4ACB-475B-BCF9-5980652005F2}" type="parTrans" cxnId="{57DA7F7C-A4B4-46B9-A512-E902062EA7CF}">
      <dgm:prSet/>
      <dgm:spPr/>
      <dgm:t>
        <a:bodyPr/>
        <a:lstStyle/>
        <a:p>
          <a:endParaRPr lang="en-US"/>
        </a:p>
      </dgm:t>
    </dgm:pt>
    <dgm:pt modelId="{6434F58D-B998-4ED7-BB15-A06E538AF3FE}" type="sibTrans" cxnId="{57DA7F7C-A4B4-46B9-A512-E902062EA7CF}">
      <dgm:prSet/>
      <dgm:spPr/>
      <dgm:t>
        <a:bodyPr/>
        <a:lstStyle/>
        <a:p>
          <a:pPr>
            <a:lnSpc>
              <a:spcPct val="100000"/>
            </a:lnSpc>
          </a:pPr>
          <a:endParaRPr lang="en-US"/>
        </a:p>
      </dgm:t>
    </dgm:pt>
    <dgm:pt modelId="{3BF97002-5296-4E30-BD1E-AF2091D0C3F9}">
      <dgm:prSet/>
      <dgm:spPr/>
      <dgm:t>
        <a:bodyPr/>
        <a:lstStyle/>
        <a:p>
          <a:pPr>
            <a:lnSpc>
              <a:spcPct val="100000"/>
            </a:lnSpc>
          </a:pPr>
          <a:r>
            <a:rPr lang="en-ID"/>
            <a:t>Rapid elasticity</a:t>
          </a:r>
          <a:endParaRPr lang="en-US"/>
        </a:p>
      </dgm:t>
    </dgm:pt>
    <dgm:pt modelId="{330FF944-9D7F-4DFF-BE19-6B817B8CDF76}" type="parTrans" cxnId="{E42CC5CD-6474-4317-886F-8FC118ECCC8D}">
      <dgm:prSet/>
      <dgm:spPr/>
      <dgm:t>
        <a:bodyPr/>
        <a:lstStyle/>
        <a:p>
          <a:endParaRPr lang="en-US"/>
        </a:p>
      </dgm:t>
    </dgm:pt>
    <dgm:pt modelId="{00D49A1F-7FE8-4BDD-A00B-D8D32F4366E5}" type="sibTrans" cxnId="{E42CC5CD-6474-4317-886F-8FC118ECCC8D}">
      <dgm:prSet/>
      <dgm:spPr/>
      <dgm:t>
        <a:bodyPr/>
        <a:lstStyle/>
        <a:p>
          <a:pPr>
            <a:lnSpc>
              <a:spcPct val="100000"/>
            </a:lnSpc>
          </a:pPr>
          <a:endParaRPr lang="en-US"/>
        </a:p>
      </dgm:t>
    </dgm:pt>
    <dgm:pt modelId="{C7205927-5024-4EF6-AFC7-8297AD334D10}">
      <dgm:prSet/>
      <dgm:spPr/>
      <dgm:t>
        <a:bodyPr/>
        <a:lstStyle/>
        <a:p>
          <a:pPr>
            <a:lnSpc>
              <a:spcPct val="100000"/>
            </a:lnSpc>
          </a:pPr>
          <a:r>
            <a:rPr lang="en-ID"/>
            <a:t>Measured service</a:t>
          </a:r>
          <a:endParaRPr lang="en-US"/>
        </a:p>
      </dgm:t>
    </dgm:pt>
    <dgm:pt modelId="{D803346B-31DD-485F-9415-9CBBD6325114}" type="parTrans" cxnId="{CE9624E9-9955-4F45-8C5F-7B781882152A}">
      <dgm:prSet/>
      <dgm:spPr/>
      <dgm:t>
        <a:bodyPr/>
        <a:lstStyle/>
        <a:p>
          <a:endParaRPr lang="en-US"/>
        </a:p>
      </dgm:t>
    </dgm:pt>
    <dgm:pt modelId="{8B695291-A844-49E0-8BA1-75C10ABCD8C3}" type="sibTrans" cxnId="{CE9624E9-9955-4F45-8C5F-7B781882152A}">
      <dgm:prSet/>
      <dgm:spPr/>
      <dgm:t>
        <a:bodyPr/>
        <a:lstStyle/>
        <a:p>
          <a:endParaRPr lang="en-US"/>
        </a:p>
      </dgm:t>
    </dgm:pt>
    <dgm:pt modelId="{7056BDAC-7785-4E79-8BEA-71CB1953F150}" type="pres">
      <dgm:prSet presAssocID="{C5F71BD8-46C4-4A17-AFEF-9B536EDEC5ED}" presName="root" presStyleCnt="0">
        <dgm:presLayoutVars>
          <dgm:dir/>
          <dgm:resizeHandles val="exact"/>
        </dgm:presLayoutVars>
      </dgm:prSet>
      <dgm:spPr/>
    </dgm:pt>
    <dgm:pt modelId="{EB576FA6-565E-4EC2-AC2D-F238DDEEB09B}" type="pres">
      <dgm:prSet presAssocID="{C5F71BD8-46C4-4A17-AFEF-9B536EDEC5ED}" presName="container" presStyleCnt="0">
        <dgm:presLayoutVars>
          <dgm:dir/>
          <dgm:resizeHandles val="exact"/>
        </dgm:presLayoutVars>
      </dgm:prSet>
      <dgm:spPr/>
    </dgm:pt>
    <dgm:pt modelId="{26703585-BF39-455F-8A2E-E17844BD161D}" type="pres">
      <dgm:prSet presAssocID="{5F240490-96F2-4084-835C-9560670CB5FE}" presName="compNode" presStyleCnt="0"/>
      <dgm:spPr/>
    </dgm:pt>
    <dgm:pt modelId="{975B97F5-E00D-4E40-8E69-B8C17FC034C3}" type="pres">
      <dgm:prSet presAssocID="{5F240490-96F2-4084-835C-9560670CB5FE}" presName="iconBgRect" presStyleLbl="bgShp" presStyleIdx="0" presStyleCnt="5"/>
      <dgm:spPr/>
    </dgm:pt>
    <dgm:pt modelId="{5B4500F0-A619-4468-9BD7-46CBA601954B}" type="pres">
      <dgm:prSet presAssocID="{5F240490-96F2-4084-835C-9560670CB5F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12D3B150-6D49-47D4-B12D-CD6299CBDE6C}" type="pres">
      <dgm:prSet presAssocID="{5F240490-96F2-4084-835C-9560670CB5FE}" presName="spaceRect" presStyleCnt="0"/>
      <dgm:spPr/>
    </dgm:pt>
    <dgm:pt modelId="{0E2FB5B7-B6D6-4066-A855-E3B08FE006E6}" type="pres">
      <dgm:prSet presAssocID="{5F240490-96F2-4084-835C-9560670CB5FE}" presName="textRect" presStyleLbl="revTx" presStyleIdx="0" presStyleCnt="5">
        <dgm:presLayoutVars>
          <dgm:chMax val="1"/>
          <dgm:chPref val="1"/>
        </dgm:presLayoutVars>
      </dgm:prSet>
      <dgm:spPr/>
    </dgm:pt>
    <dgm:pt modelId="{B1104FC7-71C2-4345-B3A7-E2F3C654A390}" type="pres">
      <dgm:prSet presAssocID="{05964483-53CF-4FA8-AAF7-B45A06FE6735}" presName="sibTrans" presStyleLbl="sibTrans2D1" presStyleIdx="0" presStyleCnt="0"/>
      <dgm:spPr/>
    </dgm:pt>
    <dgm:pt modelId="{71146E91-71D3-4BBE-B701-08087B005438}" type="pres">
      <dgm:prSet presAssocID="{E735CE1D-E5A7-424B-94FE-4B7BB67D2CAA}" presName="compNode" presStyleCnt="0"/>
      <dgm:spPr/>
    </dgm:pt>
    <dgm:pt modelId="{18E4F608-B25D-4C25-86D0-74A9650F19D8}" type="pres">
      <dgm:prSet presAssocID="{E735CE1D-E5A7-424B-94FE-4B7BB67D2CAA}" presName="iconBgRect" presStyleLbl="bgShp" presStyleIdx="1" presStyleCnt="5"/>
      <dgm:spPr/>
    </dgm:pt>
    <dgm:pt modelId="{BB082B95-6DBE-476F-8236-7747955C3F03}" type="pres">
      <dgm:prSet presAssocID="{E735CE1D-E5A7-424B-94FE-4B7BB67D2CA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89A6B243-5CB9-42EB-B9A2-003D05DE9E31}" type="pres">
      <dgm:prSet presAssocID="{E735CE1D-E5A7-424B-94FE-4B7BB67D2CAA}" presName="spaceRect" presStyleCnt="0"/>
      <dgm:spPr/>
    </dgm:pt>
    <dgm:pt modelId="{98C0C84F-B46E-4450-A60F-DF67619FD6CD}" type="pres">
      <dgm:prSet presAssocID="{E735CE1D-E5A7-424B-94FE-4B7BB67D2CAA}" presName="textRect" presStyleLbl="revTx" presStyleIdx="1" presStyleCnt="5">
        <dgm:presLayoutVars>
          <dgm:chMax val="1"/>
          <dgm:chPref val="1"/>
        </dgm:presLayoutVars>
      </dgm:prSet>
      <dgm:spPr/>
    </dgm:pt>
    <dgm:pt modelId="{DC8B36E4-2184-4597-A9BA-DF7355921B39}" type="pres">
      <dgm:prSet presAssocID="{32610D82-D082-4426-BE57-C65F993946F5}" presName="sibTrans" presStyleLbl="sibTrans2D1" presStyleIdx="0" presStyleCnt="0"/>
      <dgm:spPr/>
    </dgm:pt>
    <dgm:pt modelId="{9E870BA5-E0D8-4C02-BED2-1CB4D8D7DF29}" type="pres">
      <dgm:prSet presAssocID="{7728F7B0-0FBD-4089-8BA5-99A8F9741CFC}" presName="compNode" presStyleCnt="0"/>
      <dgm:spPr/>
    </dgm:pt>
    <dgm:pt modelId="{D24B7A39-C0BB-4977-B17A-1E4E8F7FFDA0}" type="pres">
      <dgm:prSet presAssocID="{7728F7B0-0FBD-4089-8BA5-99A8F9741CFC}" presName="iconBgRect" presStyleLbl="bgShp" presStyleIdx="2" presStyleCnt="5"/>
      <dgm:spPr/>
    </dgm:pt>
    <dgm:pt modelId="{1D1CFE95-A88E-468A-B683-DBDA9214D12B}" type="pres">
      <dgm:prSet presAssocID="{7728F7B0-0FBD-4089-8BA5-99A8F9741C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200A2E2D-4BB3-4D17-BA55-B34619C94801}" type="pres">
      <dgm:prSet presAssocID="{7728F7B0-0FBD-4089-8BA5-99A8F9741CFC}" presName="spaceRect" presStyleCnt="0"/>
      <dgm:spPr/>
    </dgm:pt>
    <dgm:pt modelId="{0FFC8517-22D1-4CD1-B960-09881FB5A4D0}" type="pres">
      <dgm:prSet presAssocID="{7728F7B0-0FBD-4089-8BA5-99A8F9741CFC}" presName="textRect" presStyleLbl="revTx" presStyleIdx="2" presStyleCnt="5">
        <dgm:presLayoutVars>
          <dgm:chMax val="1"/>
          <dgm:chPref val="1"/>
        </dgm:presLayoutVars>
      </dgm:prSet>
      <dgm:spPr/>
    </dgm:pt>
    <dgm:pt modelId="{F7B1EDA7-8564-41F5-A448-D411A6456C3F}" type="pres">
      <dgm:prSet presAssocID="{6434F58D-B998-4ED7-BB15-A06E538AF3FE}" presName="sibTrans" presStyleLbl="sibTrans2D1" presStyleIdx="0" presStyleCnt="0"/>
      <dgm:spPr/>
    </dgm:pt>
    <dgm:pt modelId="{50CC08B1-CA4B-48ED-8167-374A7DA317B1}" type="pres">
      <dgm:prSet presAssocID="{3BF97002-5296-4E30-BD1E-AF2091D0C3F9}" presName="compNode" presStyleCnt="0"/>
      <dgm:spPr/>
    </dgm:pt>
    <dgm:pt modelId="{5E59702A-6BBD-4433-A78D-902EAFD47299}" type="pres">
      <dgm:prSet presAssocID="{3BF97002-5296-4E30-BD1E-AF2091D0C3F9}" presName="iconBgRect" presStyleLbl="bgShp" presStyleIdx="3" presStyleCnt="5"/>
      <dgm:spPr/>
    </dgm:pt>
    <dgm:pt modelId="{FEC341A4-F430-4862-8904-19D8E8CA959B}" type="pres">
      <dgm:prSet presAssocID="{3BF97002-5296-4E30-BD1E-AF2091D0C3F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D4DA1B13-09DC-4D4D-8D6F-F7ABB9F2ECA8}" type="pres">
      <dgm:prSet presAssocID="{3BF97002-5296-4E30-BD1E-AF2091D0C3F9}" presName="spaceRect" presStyleCnt="0"/>
      <dgm:spPr/>
    </dgm:pt>
    <dgm:pt modelId="{5991B77F-7BC8-46B6-9466-2D7A58458A22}" type="pres">
      <dgm:prSet presAssocID="{3BF97002-5296-4E30-BD1E-AF2091D0C3F9}" presName="textRect" presStyleLbl="revTx" presStyleIdx="3" presStyleCnt="5">
        <dgm:presLayoutVars>
          <dgm:chMax val="1"/>
          <dgm:chPref val="1"/>
        </dgm:presLayoutVars>
      </dgm:prSet>
      <dgm:spPr/>
    </dgm:pt>
    <dgm:pt modelId="{7BBB2A21-12F4-45C7-807B-B744ED747D23}" type="pres">
      <dgm:prSet presAssocID="{00D49A1F-7FE8-4BDD-A00B-D8D32F4366E5}" presName="sibTrans" presStyleLbl="sibTrans2D1" presStyleIdx="0" presStyleCnt="0"/>
      <dgm:spPr/>
    </dgm:pt>
    <dgm:pt modelId="{EEBD8FE9-321D-49F3-8148-F56A7C51069D}" type="pres">
      <dgm:prSet presAssocID="{C7205927-5024-4EF6-AFC7-8297AD334D10}" presName="compNode" presStyleCnt="0"/>
      <dgm:spPr/>
    </dgm:pt>
    <dgm:pt modelId="{90A49BC9-0034-42C1-9051-B2680C84E045}" type="pres">
      <dgm:prSet presAssocID="{C7205927-5024-4EF6-AFC7-8297AD334D10}" presName="iconBgRect" presStyleLbl="bgShp" presStyleIdx="4" presStyleCnt="5"/>
      <dgm:spPr/>
    </dgm:pt>
    <dgm:pt modelId="{007592D9-CAB4-42F9-8A57-1F9CAC9CCF52}" type="pres">
      <dgm:prSet presAssocID="{C7205927-5024-4EF6-AFC7-8297AD334D1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uge"/>
        </a:ext>
      </dgm:extLst>
    </dgm:pt>
    <dgm:pt modelId="{7FC31915-02A9-4973-A8B7-6D3D096F44B5}" type="pres">
      <dgm:prSet presAssocID="{C7205927-5024-4EF6-AFC7-8297AD334D10}" presName="spaceRect" presStyleCnt="0"/>
      <dgm:spPr/>
    </dgm:pt>
    <dgm:pt modelId="{55FD81D5-9D00-484D-8AD1-6AEF6BBE41A0}" type="pres">
      <dgm:prSet presAssocID="{C7205927-5024-4EF6-AFC7-8297AD334D10}" presName="textRect" presStyleLbl="revTx" presStyleIdx="4" presStyleCnt="5">
        <dgm:presLayoutVars>
          <dgm:chMax val="1"/>
          <dgm:chPref val="1"/>
        </dgm:presLayoutVars>
      </dgm:prSet>
      <dgm:spPr/>
    </dgm:pt>
  </dgm:ptLst>
  <dgm:cxnLst>
    <dgm:cxn modelId="{36BB4324-4806-408E-AE56-52B6835212D5}" srcId="{C5F71BD8-46C4-4A17-AFEF-9B536EDEC5ED}" destId="{E735CE1D-E5A7-424B-94FE-4B7BB67D2CAA}" srcOrd="1" destOrd="0" parTransId="{D6071D3F-1AC6-4F29-B932-4DD44CBA2C87}" sibTransId="{32610D82-D082-4426-BE57-C65F993946F5}"/>
    <dgm:cxn modelId="{9747A437-149B-4983-A522-C2AFDA80D90B}" type="presOf" srcId="{6434F58D-B998-4ED7-BB15-A06E538AF3FE}" destId="{F7B1EDA7-8564-41F5-A448-D411A6456C3F}" srcOrd="0" destOrd="0" presId="urn:microsoft.com/office/officeart/2018/2/layout/IconCircleList"/>
    <dgm:cxn modelId="{33A78B3C-4DF7-4ACE-A22D-46D729F2D27B}" type="presOf" srcId="{3BF97002-5296-4E30-BD1E-AF2091D0C3F9}" destId="{5991B77F-7BC8-46B6-9466-2D7A58458A22}" srcOrd="0" destOrd="0" presId="urn:microsoft.com/office/officeart/2018/2/layout/IconCircleList"/>
    <dgm:cxn modelId="{72796F40-C5E4-466C-9D94-EC9B55FB9A52}" srcId="{C5F71BD8-46C4-4A17-AFEF-9B536EDEC5ED}" destId="{5F240490-96F2-4084-835C-9560670CB5FE}" srcOrd="0" destOrd="0" parTransId="{262B24BB-4F30-40E8-9001-9B2B11ADC102}" sibTransId="{05964483-53CF-4FA8-AAF7-B45A06FE6735}"/>
    <dgm:cxn modelId="{1B817B5B-B18B-41BC-A517-F62C8B8DD18A}" type="presOf" srcId="{5F240490-96F2-4084-835C-9560670CB5FE}" destId="{0E2FB5B7-B6D6-4066-A855-E3B08FE006E6}" srcOrd="0" destOrd="0" presId="urn:microsoft.com/office/officeart/2018/2/layout/IconCircleList"/>
    <dgm:cxn modelId="{80359D4C-5ECD-4E28-974F-BC201C42A6CB}" type="presOf" srcId="{C5F71BD8-46C4-4A17-AFEF-9B536EDEC5ED}" destId="{7056BDAC-7785-4E79-8BEA-71CB1953F150}" srcOrd="0" destOrd="0" presId="urn:microsoft.com/office/officeart/2018/2/layout/IconCircleList"/>
    <dgm:cxn modelId="{10CA3C6D-2AA3-4852-9DF1-FB087632E008}" type="presOf" srcId="{7728F7B0-0FBD-4089-8BA5-99A8F9741CFC}" destId="{0FFC8517-22D1-4CD1-B960-09881FB5A4D0}" srcOrd="0" destOrd="0" presId="urn:microsoft.com/office/officeart/2018/2/layout/IconCircleList"/>
    <dgm:cxn modelId="{23E72D77-5FBE-445E-8D23-834C4D0F7CC5}" type="presOf" srcId="{00D49A1F-7FE8-4BDD-A00B-D8D32F4366E5}" destId="{7BBB2A21-12F4-45C7-807B-B744ED747D23}" srcOrd="0" destOrd="0" presId="urn:microsoft.com/office/officeart/2018/2/layout/IconCircleList"/>
    <dgm:cxn modelId="{57DA7F7C-A4B4-46B9-A512-E902062EA7CF}" srcId="{C5F71BD8-46C4-4A17-AFEF-9B536EDEC5ED}" destId="{7728F7B0-0FBD-4089-8BA5-99A8F9741CFC}" srcOrd="2" destOrd="0" parTransId="{A2F56622-4ACB-475B-BCF9-5980652005F2}" sibTransId="{6434F58D-B998-4ED7-BB15-A06E538AF3FE}"/>
    <dgm:cxn modelId="{28973DA7-E7EF-461A-BB83-A8133BD96AAD}" type="presOf" srcId="{E735CE1D-E5A7-424B-94FE-4B7BB67D2CAA}" destId="{98C0C84F-B46E-4450-A60F-DF67619FD6CD}" srcOrd="0" destOrd="0" presId="urn:microsoft.com/office/officeart/2018/2/layout/IconCircleList"/>
    <dgm:cxn modelId="{725AC6C2-B1A4-451B-8A30-A554D6A3761D}" type="presOf" srcId="{05964483-53CF-4FA8-AAF7-B45A06FE6735}" destId="{B1104FC7-71C2-4345-B3A7-E2F3C654A390}" srcOrd="0" destOrd="0" presId="urn:microsoft.com/office/officeart/2018/2/layout/IconCircleList"/>
    <dgm:cxn modelId="{E42CC5CD-6474-4317-886F-8FC118ECCC8D}" srcId="{C5F71BD8-46C4-4A17-AFEF-9B536EDEC5ED}" destId="{3BF97002-5296-4E30-BD1E-AF2091D0C3F9}" srcOrd="3" destOrd="0" parTransId="{330FF944-9D7F-4DFF-BE19-6B817B8CDF76}" sibTransId="{00D49A1F-7FE8-4BDD-A00B-D8D32F4366E5}"/>
    <dgm:cxn modelId="{F2C214DD-7134-4717-83C5-1008CBF9102A}" type="presOf" srcId="{32610D82-D082-4426-BE57-C65F993946F5}" destId="{DC8B36E4-2184-4597-A9BA-DF7355921B39}" srcOrd="0" destOrd="0" presId="urn:microsoft.com/office/officeart/2018/2/layout/IconCircleList"/>
    <dgm:cxn modelId="{CE9624E9-9955-4F45-8C5F-7B781882152A}" srcId="{C5F71BD8-46C4-4A17-AFEF-9B536EDEC5ED}" destId="{C7205927-5024-4EF6-AFC7-8297AD334D10}" srcOrd="4" destOrd="0" parTransId="{D803346B-31DD-485F-9415-9CBBD6325114}" sibTransId="{8B695291-A844-49E0-8BA1-75C10ABCD8C3}"/>
    <dgm:cxn modelId="{4D6642FD-0CBD-4694-84E0-FADD81326BEE}" type="presOf" srcId="{C7205927-5024-4EF6-AFC7-8297AD334D10}" destId="{55FD81D5-9D00-484D-8AD1-6AEF6BBE41A0}" srcOrd="0" destOrd="0" presId="urn:microsoft.com/office/officeart/2018/2/layout/IconCircleList"/>
    <dgm:cxn modelId="{D41A860D-10E6-4596-88FC-CF735272D798}" type="presParOf" srcId="{7056BDAC-7785-4E79-8BEA-71CB1953F150}" destId="{EB576FA6-565E-4EC2-AC2D-F238DDEEB09B}" srcOrd="0" destOrd="0" presId="urn:microsoft.com/office/officeart/2018/2/layout/IconCircleList"/>
    <dgm:cxn modelId="{4B75E232-CF24-4DF7-9AD2-5CEE1403DC83}" type="presParOf" srcId="{EB576FA6-565E-4EC2-AC2D-F238DDEEB09B}" destId="{26703585-BF39-455F-8A2E-E17844BD161D}" srcOrd="0" destOrd="0" presId="urn:microsoft.com/office/officeart/2018/2/layout/IconCircleList"/>
    <dgm:cxn modelId="{5E5ECCFF-1008-4530-AE62-3C668AB1FEE2}" type="presParOf" srcId="{26703585-BF39-455F-8A2E-E17844BD161D}" destId="{975B97F5-E00D-4E40-8E69-B8C17FC034C3}" srcOrd="0" destOrd="0" presId="urn:microsoft.com/office/officeart/2018/2/layout/IconCircleList"/>
    <dgm:cxn modelId="{B3B59D18-C6B6-4FD3-BD79-22445ADF02FE}" type="presParOf" srcId="{26703585-BF39-455F-8A2E-E17844BD161D}" destId="{5B4500F0-A619-4468-9BD7-46CBA601954B}" srcOrd="1" destOrd="0" presId="urn:microsoft.com/office/officeart/2018/2/layout/IconCircleList"/>
    <dgm:cxn modelId="{E77C64FE-B3E2-4A25-A7A0-D58D41A43BF8}" type="presParOf" srcId="{26703585-BF39-455F-8A2E-E17844BD161D}" destId="{12D3B150-6D49-47D4-B12D-CD6299CBDE6C}" srcOrd="2" destOrd="0" presId="urn:microsoft.com/office/officeart/2018/2/layout/IconCircleList"/>
    <dgm:cxn modelId="{BAB3322B-55EB-4867-9FD4-F183C2EE4EEF}" type="presParOf" srcId="{26703585-BF39-455F-8A2E-E17844BD161D}" destId="{0E2FB5B7-B6D6-4066-A855-E3B08FE006E6}" srcOrd="3" destOrd="0" presId="urn:microsoft.com/office/officeart/2018/2/layout/IconCircleList"/>
    <dgm:cxn modelId="{4A19E3FF-C76B-4C90-BFE6-0236FA0A627D}" type="presParOf" srcId="{EB576FA6-565E-4EC2-AC2D-F238DDEEB09B}" destId="{B1104FC7-71C2-4345-B3A7-E2F3C654A390}" srcOrd="1" destOrd="0" presId="urn:microsoft.com/office/officeart/2018/2/layout/IconCircleList"/>
    <dgm:cxn modelId="{1CA8CF28-3483-4094-B361-9E8F24D1E8BA}" type="presParOf" srcId="{EB576FA6-565E-4EC2-AC2D-F238DDEEB09B}" destId="{71146E91-71D3-4BBE-B701-08087B005438}" srcOrd="2" destOrd="0" presId="urn:microsoft.com/office/officeart/2018/2/layout/IconCircleList"/>
    <dgm:cxn modelId="{2FB49D7E-5539-4AD1-AE6A-39033411E8D6}" type="presParOf" srcId="{71146E91-71D3-4BBE-B701-08087B005438}" destId="{18E4F608-B25D-4C25-86D0-74A9650F19D8}" srcOrd="0" destOrd="0" presId="urn:microsoft.com/office/officeart/2018/2/layout/IconCircleList"/>
    <dgm:cxn modelId="{0C1F7B70-677D-4E7D-BB68-B783D1CE6A3A}" type="presParOf" srcId="{71146E91-71D3-4BBE-B701-08087B005438}" destId="{BB082B95-6DBE-476F-8236-7747955C3F03}" srcOrd="1" destOrd="0" presId="urn:microsoft.com/office/officeart/2018/2/layout/IconCircleList"/>
    <dgm:cxn modelId="{4BDB9C11-F6C8-491E-8D25-A9843AB5BB5E}" type="presParOf" srcId="{71146E91-71D3-4BBE-B701-08087B005438}" destId="{89A6B243-5CB9-42EB-B9A2-003D05DE9E31}" srcOrd="2" destOrd="0" presId="urn:microsoft.com/office/officeart/2018/2/layout/IconCircleList"/>
    <dgm:cxn modelId="{7EFDD4DB-FCAF-4A25-9C1E-D20D329525A3}" type="presParOf" srcId="{71146E91-71D3-4BBE-B701-08087B005438}" destId="{98C0C84F-B46E-4450-A60F-DF67619FD6CD}" srcOrd="3" destOrd="0" presId="urn:microsoft.com/office/officeart/2018/2/layout/IconCircleList"/>
    <dgm:cxn modelId="{D23D21EF-DC16-4BF9-894D-8E31D0C86678}" type="presParOf" srcId="{EB576FA6-565E-4EC2-AC2D-F238DDEEB09B}" destId="{DC8B36E4-2184-4597-A9BA-DF7355921B39}" srcOrd="3" destOrd="0" presId="urn:microsoft.com/office/officeart/2018/2/layout/IconCircleList"/>
    <dgm:cxn modelId="{FD4ECC03-FFC4-4F06-94C0-010515C61370}" type="presParOf" srcId="{EB576FA6-565E-4EC2-AC2D-F238DDEEB09B}" destId="{9E870BA5-E0D8-4C02-BED2-1CB4D8D7DF29}" srcOrd="4" destOrd="0" presId="urn:microsoft.com/office/officeart/2018/2/layout/IconCircleList"/>
    <dgm:cxn modelId="{C4556B7B-123B-48C6-83EB-A6488416ABD4}" type="presParOf" srcId="{9E870BA5-E0D8-4C02-BED2-1CB4D8D7DF29}" destId="{D24B7A39-C0BB-4977-B17A-1E4E8F7FFDA0}" srcOrd="0" destOrd="0" presId="urn:microsoft.com/office/officeart/2018/2/layout/IconCircleList"/>
    <dgm:cxn modelId="{059AB56F-D396-47DA-8592-701BA6328182}" type="presParOf" srcId="{9E870BA5-E0D8-4C02-BED2-1CB4D8D7DF29}" destId="{1D1CFE95-A88E-468A-B683-DBDA9214D12B}" srcOrd="1" destOrd="0" presId="urn:microsoft.com/office/officeart/2018/2/layout/IconCircleList"/>
    <dgm:cxn modelId="{48CA85CA-20F1-4FE1-A945-297AD6AEEA21}" type="presParOf" srcId="{9E870BA5-E0D8-4C02-BED2-1CB4D8D7DF29}" destId="{200A2E2D-4BB3-4D17-BA55-B34619C94801}" srcOrd="2" destOrd="0" presId="urn:microsoft.com/office/officeart/2018/2/layout/IconCircleList"/>
    <dgm:cxn modelId="{5AC0327F-567C-4E2E-9C07-5787C99C0C38}" type="presParOf" srcId="{9E870BA5-E0D8-4C02-BED2-1CB4D8D7DF29}" destId="{0FFC8517-22D1-4CD1-B960-09881FB5A4D0}" srcOrd="3" destOrd="0" presId="urn:microsoft.com/office/officeart/2018/2/layout/IconCircleList"/>
    <dgm:cxn modelId="{303E2A97-A344-4449-8595-B51CF908E637}" type="presParOf" srcId="{EB576FA6-565E-4EC2-AC2D-F238DDEEB09B}" destId="{F7B1EDA7-8564-41F5-A448-D411A6456C3F}" srcOrd="5" destOrd="0" presId="urn:microsoft.com/office/officeart/2018/2/layout/IconCircleList"/>
    <dgm:cxn modelId="{8A54A9C5-2A57-41EE-8AAF-6BD9B334FD1E}" type="presParOf" srcId="{EB576FA6-565E-4EC2-AC2D-F238DDEEB09B}" destId="{50CC08B1-CA4B-48ED-8167-374A7DA317B1}" srcOrd="6" destOrd="0" presId="urn:microsoft.com/office/officeart/2018/2/layout/IconCircleList"/>
    <dgm:cxn modelId="{4E0302CC-01E8-490A-B682-72CA2A226711}" type="presParOf" srcId="{50CC08B1-CA4B-48ED-8167-374A7DA317B1}" destId="{5E59702A-6BBD-4433-A78D-902EAFD47299}" srcOrd="0" destOrd="0" presId="urn:microsoft.com/office/officeart/2018/2/layout/IconCircleList"/>
    <dgm:cxn modelId="{7C1A8A8F-72DF-408F-8022-1AF8A51EC32E}" type="presParOf" srcId="{50CC08B1-CA4B-48ED-8167-374A7DA317B1}" destId="{FEC341A4-F430-4862-8904-19D8E8CA959B}" srcOrd="1" destOrd="0" presId="urn:microsoft.com/office/officeart/2018/2/layout/IconCircleList"/>
    <dgm:cxn modelId="{9DA48141-5BD3-4EDA-86B8-B1B52A4C3776}" type="presParOf" srcId="{50CC08B1-CA4B-48ED-8167-374A7DA317B1}" destId="{D4DA1B13-09DC-4D4D-8D6F-F7ABB9F2ECA8}" srcOrd="2" destOrd="0" presId="urn:microsoft.com/office/officeart/2018/2/layout/IconCircleList"/>
    <dgm:cxn modelId="{F1D73907-8C41-49F9-8468-8C270350AC3F}" type="presParOf" srcId="{50CC08B1-CA4B-48ED-8167-374A7DA317B1}" destId="{5991B77F-7BC8-46B6-9466-2D7A58458A22}" srcOrd="3" destOrd="0" presId="urn:microsoft.com/office/officeart/2018/2/layout/IconCircleList"/>
    <dgm:cxn modelId="{495EB268-F014-464D-B6FA-847C7F0E4922}" type="presParOf" srcId="{EB576FA6-565E-4EC2-AC2D-F238DDEEB09B}" destId="{7BBB2A21-12F4-45C7-807B-B744ED747D23}" srcOrd="7" destOrd="0" presId="urn:microsoft.com/office/officeart/2018/2/layout/IconCircleList"/>
    <dgm:cxn modelId="{04A1848C-E999-459E-B658-BF6BBFA7B55D}" type="presParOf" srcId="{EB576FA6-565E-4EC2-AC2D-F238DDEEB09B}" destId="{EEBD8FE9-321D-49F3-8148-F56A7C51069D}" srcOrd="8" destOrd="0" presId="urn:microsoft.com/office/officeart/2018/2/layout/IconCircleList"/>
    <dgm:cxn modelId="{0138A9C3-4F51-40F1-9DAC-18A357993A9C}" type="presParOf" srcId="{EEBD8FE9-321D-49F3-8148-F56A7C51069D}" destId="{90A49BC9-0034-42C1-9051-B2680C84E045}" srcOrd="0" destOrd="0" presId="urn:microsoft.com/office/officeart/2018/2/layout/IconCircleList"/>
    <dgm:cxn modelId="{4AFE421D-D67F-4A8D-8A9C-1E8239105ABD}" type="presParOf" srcId="{EEBD8FE9-321D-49F3-8148-F56A7C51069D}" destId="{007592D9-CAB4-42F9-8A57-1F9CAC9CCF52}" srcOrd="1" destOrd="0" presId="urn:microsoft.com/office/officeart/2018/2/layout/IconCircleList"/>
    <dgm:cxn modelId="{0F89D182-2415-4CBB-B3F8-AEAF234E45DA}" type="presParOf" srcId="{EEBD8FE9-321D-49F3-8148-F56A7C51069D}" destId="{7FC31915-02A9-4973-A8B7-6D3D096F44B5}" srcOrd="2" destOrd="0" presId="urn:microsoft.com/office/officeart/2018/2/layout/IconCircleList"/>
    <dgm:cxn modelId="{1B63A286-1488-4D10-9BF9-A9AC7CAFE164}" type="presParOf" srcId="{EEBD8FE9-321D-49F3-8148-F56A7C51069D}" destId="{55FD81D5-9D00-484D-8AD1-6AEF6BBE41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B97F5-E00D-4E40-8E69-B8C17FC034C3}">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500F0-A619-4468-9BD7-46CBA601954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FB5B7-B6D6-4066-A855-E3B08FE006E6}">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D" sz="2400" kern="1200"/>
            <a:t>On-demand self-service</a:t>
          </a:r>
          <a:endParaRPr lang="en-US" sz="2400" kern="1200"/>
        </a:p>
      </dsp:txBody>
      <dsp:txXfrm>
        <a:off x="1172126" y="908559"/>
        <a:ext cx="2114937" cy="897246"/>
      </dsp:txXfrm>
    </dsp:sp>
    <dsp:sp modelId="{18E4F608-B25D-4C25-86D0-74A9650F19D8}">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82B95-6DBE-476F-8236-7747955C3F03}">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0C84F-B46E-4450-A60F-DF67619FD6CD}">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D" sz="2400" kern="1200"/>
            <a:t>Broad network access</a:t>
          </a:r>
          <a:endParaRPr lang="en-US" sz="2400" kern="1200"/>
        </a:p>
      </dsp:txBody>
      <dsp:txXfrm>
        <a:off x="4745088" y="908559"/>
        <a:ext cx="2114937" cy="897246"/>
      </dsp:txXfrm>
    </dsp:sp>
    <dsp:sp modelId="{D24B7A39-C0BB-4977-B17A-1E4E8F7FFDA0}">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CFE95-A88E-468A-B683-DBDA9214D12B}">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C8517-22D1-4CD1-B960-09881FB5A4D0}">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D" sz="2400" kern="1200"/>
            <a:t>Resource pooling</a:t>
          </a:r>
          <a:endParaRPr lang="en-US" sz="2400" kern="1200"/>
        </a:p>
      </dsp:txBody>
      <dsp:txXfrm>
        <a:off x="8318049" y="908559"/>
        <a:ext cx="2114937" cy="897246"/>
      </dsp:txXfrm>
    </dsp:sp>
    <dsp:sp modelId="{5E59702A-6BBD-4433-A78D-902EAFD47299}">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341A4-F430-4862-8904-19D8E8CA959B}">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91B77F-7BC8-46B6-9466-2D7A58458A22}">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D" sz="2400" kern="1200"/>
            <a:t>Rapid elasticity</a:t>
          </a:r>
          <a:endParaRPr lang="en-US" sz="2400" kern="1200"/>
        </a:p>
      </dsp:txBody>
      <dsp:txXfrm>
        <a:off x="1172126" y="2545532"/>
        <a:ext cx="2114937" cy="897246"/>
      </dsp:txXfrm>
    </dsp:sp>
    <dsp:sp modelId="{90A49BC9-0034-42C1-9051-B2680C84E045}">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592D9-CAB4-42F9-8A57-1F9CAC9CCF52}">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FD81D5-9D00-484D-8AD1-6AEF6BBE41A0}">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D" sz="2400" kern="1200"/>
            <a:t>Measured service</a:t>
          </a:r>
          <a:endParaRPr lang="en-US" sz="2400" kern="1200"/>
        </a:p>
      </dsp:txBody>
      <dsp:txXfrm>
        <a:off x="4745088"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1ACA-225C-1CB8-0136-57CA05CA08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BBC0BD73-94ED-14E7-7DB5-0D7DB8EE5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072AE9E-2463-E6A5-FA04-AF7CE5A127B9}"/>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C491100E-8E4E-8FEC-0040-DB0FEE260A2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64199CD-192B-0293-9055-1744384CB03B}"/>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417570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970B-1104-6FE3-292E-85980E30EA91}"/>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9295202-B568-2A49-6296-E73E76793C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D558A9-DD05-D5E4-D3AC-907EF0D61764}"/>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7602BBF3-1C68-86DB-42FA-9CB3C10F285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78567D0-7834-E09B-B463-D646594369EA}"/>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67578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24EB5-29E4-0B80-68F1-B19E1DB595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26A7BFC-5171-C722-C24F-919ACD447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28A0008-68DE-5A54-C259-31446C0DBECE}"/>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E312D1EA-9541-0C5F-F8A6-E0232BED36F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4BE1096-98A4-7535-1214-4F11A15FE35F}"/>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111081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614F-1923-DE21-9BEE-A55437C9360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E1CE78E-1E6C-9629-6B30-F4315110B0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56EB56F-CA1F-B1CF-B571-6FDB0B14344C}"/>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046D741B-0F82-E2EF-FF48-D983EFB492C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C0573F4-9293-B445-5E46-28AD02B9E030}"/>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274027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9792-23CD-D664-3BD2-92757403B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4923ECE-463C-DA00-3AFC-CA382B86E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7C168-C2E5-223E-ECB8-777AE8CF1491}"/>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8C86A3CC-B1EA-E5D8-0CEE-2C5970F913C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A6A0F41-2D96-D9C5-E3CD-1F4439030B10}"/>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56722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9680-B7A4-7038-D425-A7201E2F36F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F8C92D9-3779-86E0-2B66-AE83E6B045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9B6C2600-C49E-390F-613C-95D83E96F8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2DB2683A-1703-DC43-5950-ED40E8B86C04}"/>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6" name="Footer Placeholder 5">
            <a:extLst>
              <a:ext uri="{FF2B5EF4-FFF2-40B4-BE49-F238E27FC236}">
                <a16:creationId xmlns:a16="http://schemas.microsoft.com/office/drawing/2014/main" id="{E065DD87-1A43-4038-B7BA-152FAF06029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57AC791-F238-5C8C-077E-46C805CD7D95}"/>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423422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80B2-E487-B1A2-25A4-8F3051A854EC}"/>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EA57304-CFF0-0E13-A330-F763E503A5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4FEBAE-5162-88B2-4747-5D1A98B369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1B56DF8-1110-1383-250B-97C59F534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46DB6-6498-344B-0AFE-D112E6F340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3CA4D56-BF69-5704-8C7A-56D63E8B70FE}"/>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8" name="Footer Placeholder 7">
            <a:extLst>
              <a:ext uri="{FF2B5EF4-FFF2-40B4-BE49-F238E27FC236}">
                <a16:creationId xmlns:a16="http://schemas.microsoft.com/office/drawing/2014/main" id="{C503F90A-7856-EBE4-2809-CC90F9904675}"/>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7501D96A-C7B3-9554-5D18-F7F70E32A804}"/>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338453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AFED-C4E0-A385-B213-C7B92F780A0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2BF9E43-5599-BE98-4DB1-13A483C1922A}"/>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4" name="Footer Placeholder 3">
            <a:extLst>
              <a:ext uri="{FF2B5EF4-FFF2-40B4-BE49-F238E27FC236}">
                <a16:creationId xmlns:a16="http://schemas.microsoft.com/office/drawing/2014/main" id="{E7B9252D-7237-7A37-2B70-C636CB717E77}"/>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FF6521DF-508B-8F2D-AB34-EB0898295AFD}"/>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204368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22E79-95EB-FA78-D3B7-538E5715DDEA}"/>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3" name="Footer Placeholder 2">
            <a:extLst>
              <a:ext uri="{FF2B5EF4-FFF2-40B4-BE49-F238E27FC236}">
                <a16:creationId xmlns:a16="http://schemas.microsoft.com/office/drawing/2014/main" id="{B63BA449-7F17-2E6C-2CAA-A81F34BDCA76}"/>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CF73D49A-B852-7B02-6302-7CA27A7052A8}"/>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59207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50D7-732F-B9D0-43A2-260A7A1D4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E01AFB5-0B94-1B40-214F-A92458CBC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1899D52-909D-6594-2215-6F1BE70C5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1139E8-768C-B633-7645-E492E177C16F}"/>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6" name="Footer Placeholder 5">
            <a:extLst>
              <a:ext uri="{FF2B5EF4-FFF2-40B4-BE49-F238E27FC236}">
                <a16:creationId xmlns:a16="http://schemas.microsoft.com/office/drawing/2014/main" id="{DA638739-639F-A86D-E68E-A4EAF0562C7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95FE902-BF27-0E24-0AE3-32D780EF0B1F}"/>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2779894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9F65-5194-D28E-F121-68B86FE68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78447F68-8469-ECB3-EBF6-6E44A7EEA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026F3E4-3855-B250-CF8A-ADA343E1B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F6353-8B86-4931-5D54-7B5724F2EF05}"/>
              </a:ext>
            </a:extLst>
          </p:cNvPr>
          <p:cNvSpPr>
            <a:spLocks noGrp="1"/>
          </p:cNvSpPr>
          <p:nvPr>
            <p:ph type="dt" sz="half" idx="10"/>
          </p:nvPr>
        </p:nvSpPr>
        <p:spPr/>
        <p:txBody>
          <a:bodyPr/>
          <a:lstStyle/>
          <a:p>
            <a:fld id="{C5CF0B60-EDD7-41C7-B8DE-9A57B50E5EE5}" type="datetimeFigureOut">
              <a:rPr lang="en-ID" smtClean="0"/>
              <a:t>22/02/2024</a:t>
            </a:fld>
            <a:endParaRPr lang="en-ID"/>
          </a:p>
        </p:txBody>
      </p:sp>
      <p:sp>
        <p:nvSpPr>
          <p:cNvPr id="6" name="Footer Placeholder 5">
            <a:extLst>
              <a:ext uri="{FF2B5EF4-FFF2-40B4-BE49-F238E27FC236}">
                <a16:creationId xmlns:a16="http://schemas.microsoft.com/office/drawing/2014/main" id="{2AF3CC95-740C-FD7D-5C6C-B566F4B0319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71960E4-B972-3017-7E3C-FAB2999D6F02}"/>
              </a:ext>
            </a:extLst>
          </p:cNvPr>
          <p:cNvSpPr>
            <a:spLocks noGrp="1"/>
          </p:cNvSpPr>
          <p:nvPr>
            <p:ph type="sldNum" sz="quarter" idx="12"/>
          </p:nvPr>
        </p:nvSpPr>
        <p:spPr/>
        <p:txBody>
          <a:bodyPr/>
          <a:lstStyle/>
          <a:p>
            <a:fld id="{1277A813-DE1D-4E13-8E7D-E7E3D89A1406}" type="slidenum">
              <a:rPr lang="en-ID" smtClean="0"/>
              <a:t>‹#›</a:t>
            </a:fld>
            <a:endParaRPr lang="en-ID"/>
          </a:p>
        </p:txBody>
      </p:sp>
    </p:spTree>
    <p:extLst>
      <p:ext uri="{BB962C8B-B14F-4D97-AF65-F5344CB8AC3E}">
        <p14:creationId xmlns:p14="http://schemas.microsoft.com/office/powerpoint/2010/main" val="69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75A267-4B50-6189-FE20-2E16A61B24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624C929-ED34-F3B1-5BD0-09683C926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C3FB918-06D7-185E-102B-043847D35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F0B60-EDD7-41C7-B8DE-9A57B50E5EE5}" type="datetimeFigureOut">
              <a:rPr lang="en-ID" smtClean="0"/>
              <a:t>22/02/2024</a:t>
            </a:fld>
            <a:endParaRPr lang="en-ID"/>
          </a:p>
        </p:txBody>
      </p:sp>
      <p:sp>
        <p:nvSpPr>
          <p:cNvPr id="5" name="Footer Placeholder 4">
            <a:extLst>
              <a:ext uri="{FF2B5EF4-FFF2-40B4-BE49-F238E27FC236}">
                <a16:creationId xmlns:a16="http://schemas.microsoft.com/office/drawing/2014/main" id="{3E8C63DC-4ACF-CBB4-B92E-D4B2F6C41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CB67D3F4-461D-790F-E29A-48BACC13B7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7A813-DE1D-4E13-8E7D-E7E3D89A1406}" type="slidenum">
              <a:rPr lang="en-ID" smtClean="0"/>
              <a:t>‹#›</a:t>
            </a:fld>
            <a:endParaRPr lang="en-ID"/>
          </a:p>
        </p:txBody>
      </p:sp>
    </p:spTree>
    <p:extLst>
      <p:ext uri="{BB962C8B-B14F-4D97-AF65-F5344CB8AC3E}">
        <p14:creationId xmlns:p14="http://schemas.microsoft.com/office/powerpoint/2010/main" val="2391963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914F6-FE30-F144-D76A-5B734DCBDF4C}"/>
              </a:ext>
            </a:extLst>
          </p:cNvPr>
          <p:cNvSpPr>
            <a:spLocks noGrp="1"/>
          </p:cNvSpPr>
          <p:nvPr>
            <p:ph type="ctrTitle"/>
          </p:nvPr>
        </p:nvSpPr>
        <p:spPr>
          <a:xfrm>
            <a:off x="5297762" y="640080"/>
            <a:ext cx="6251110" cy="3566160"/>
          </a:xfrm>
        </p:spPr>
        <p:txBody>
          <a:bodyPr anchor="b">
            <a:normAutofit/>
          </a:bodyPr>
          <a:lstStyle/>
          <a:p>
            <a:pPr algn="l"/>
            <a:r>
              <a:rPr lang="en-US" sz="5400"/>
              <a:t>Cloud Computing</a:t>
            </a:r>
            <a:endParaRPr lang="en-ID" sz="5400"/>
          </a:p>
        </p:txBody>
      </p:sp>
      <p:sp>
        <p:nvSpPr>
          <p:cNvPr id="3" name="Subtitle 2">
            <a:extLst>
              <a:ext uri="{FF2B5EF4-FFF2-40B4-BE49-F238E27FC236}">
                <a16:creationId xmlns:a16="http://schemas.microsoft.com/office/drawing/2014/main" id="{10DBA5D3-6874-D126-6AAB-6B4BAD5DE628}"/>
              </a:ext>
            </a:extLst>
          </p:cNvPr>
          <p:cNvSpPr>
            <a:spLocks noGrp="1"/>
          </p:cNvSpPr>
          <p:nvPr>
            <p:ph type="subTitle" idx="1"/>
          </p:nvPr>
        </p:nvSpPr>
        <p:spPr>
          <a:xfrm>
            <a:off x="5297760" y="4636008"/>
            <a:ext cx="6251111" cy="1572768"/>
          </a:xfrm>
        </p:spPr>
        <p:txBody>
          <a:bodyPr>
            <a:normAutofit/>
          </a:bodyPr>
          <a:lstStyle/>
          <a:p>
            <a:pPr algn="l"/>
            <a:r>
              <a:rPr lang="en-US" dirty="0" err="1"/>
              <a:t>Dr.Eng</a:t>
            </a:r>
            <a:r>
              <a:rPr lang="en-US" dirty="0"/>
              <a:t> Wirarama Wedashwara ST., MT.</a:t>
            </a:r>
            <a:endParaRPr lang="en-ID"/>
          </a:p>
        </p:txBody>
      </p:sp>
      <p:pic>
        <p:nvPicPr>
          <p:cNvPr id="4" name="Picture 3">
            <a:extLst>
              <a:ext uri="{FF2B5EF4-FFF2-40B4-BE49-F238E27FC236}">
                <a16:creationId xmlns:a16="http://schemas.microsoft.com/office/drawing/2014/main" id="{2FC42D00-3DD0-09F5-71D3-E25BB1F549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3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6FDFA-268A-5FF2-6BB4-800D80F47B63}"/>
              </a:ext>
            </a:extLst>
          </p:cNvPr>
          <p:cNvSpPr>
            <a:spLocks noGrp="1"/>
          </p:cNvSpPr>
          <p:nvPr>
            <p:ph type="title"/>
          </p:nvPr>
        </p:nvSpPr>
        <p:spPr>
          <a:xfrm>
            <a:off x="4654296" y="329184"/>
            <a:ext cx="6894576" cy="1783080"/>
          </a:xfrm>
        </p:spPr>
        <p:txBody>
          <a:bodyPr anchor="b">
            <a:normAutofit/>
          </a:bodyPr>
          <a:lstStyle/>
          <a:p>
            <a:r>
              <a:rPr lang="en-US" sz="5400"/>
              <a:t>Sejarah</a:t>
            </a:r>
            <a:endParaRPr lang="en-ID" sz="5400"/>
          </a:p>
        </p:txBody>
      </p:sp>
      <p:pic>
        <p:nvPicPr>
          <p:cNvPr id="4" name="Picture 3" descr="A person in a short skirt and a helmet standing in front of multiple screens&#10;&#10;Description automatically generated">
            <a:extLst>
              <a:ext uri="{FF2B5EF4-FFF2-40B4-BE49-F238E27FC236}">
                <a16:creationId xmlns:a16="http://schemas.microsoft.com/office/drawing/2014/main" id="{E7C47887-CB80-8538-CC42-5C6CAA9FC7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660F6C-18E2-3474-E99A-9A9024FDF063}"/>
              </a:ext>
            </a:extLst>
          </p:cNvPr>
          <p:cNvSpPr>
            <a:spLocks noGrp="1"/>
          </p:cNvSpPr>
          <p:nvPr>
            <p:ph idx="1"/>
          </p:nvPr>
        </p:nvSpPr>
        <p:spPr>
          <a:xfrm>
            <a:off x="4654296" y="2706624"/>
            <a:ext cx="6894576" cy="3483864"/>
          </a:xfrm>
        </p:spPr>
        <p:txBody>
          <a:bodyPr>
            <a:normAutofit/>
          </a:bodyPr>
          <a:lstStyle/>
          <a:p>
            <a:r>
              <a:rPr lang="en-US" sz="1900"/>
              <a:t>Cloud computing memiliki sejarah yang kaya yang meluas kembali ke tahun 1960-an, dengan konsep awal pembagian waktu menjadi dipopulerkan melalui entri pekerjaan jarak jauh (RJE). </a:t>
            </a:r>
          </a:p>
          <a:p>
            <a:r>
              <a:rPr lang="en-US" sz="1900"/>
              <a:t>Model "pusat data", di mana pengguna mengirimkan pekerjaan kepada operator untuk dijalankan pada mainframe, sebagian besar digunakan selama era ini. </a:t>
            </a:r>
          </a:p>
          <a:p>
            <a:r>
              <a:rPr lang="en-US" sz="1900"/>
              <a:t>Ini adalah waktu eksplorasi dan eksperimen dengan cara-cara untuk membuat daya komputasi skala besar tersedia bagi lebih banyak pengguna melalui pembagian waktu, mengoptimalkan infrastruktur, platform, dan aplikasi, dan meningkatkan efisiensi bagi pengguna akhir.</a:t>
            </a:r>
            <a:endParaRPr lang="en-ID" sz="1900"/>
          </a:p>
        </p:txBody>
      </p:sp>
    </p:spTree>
    <p:extLst>
      <p:ext uri="{BB962C8B-B14F-4D97-AF65-F5344CB8AC3E}">
        <p14:creationId xmlns:p14="http://schemas.microsoft.com/office/powerpoint/2010/main" val="306295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64310-3414-AB80-5DC1-38F7EDD623D0}"/>
              </a:ext>
            </a:extLst>
          </p:cNvPr>
          <p:cNvSpPr>
            <a:spLocks noGrp="1"/>
          </p:cNvSpPr>
          <p:nvPr>
            <p:ph type="title"/>
          </p:nvPr>
        </p:nvSpPr>
        <p:spPr>
          <a:xfrm>
            <a:off x="4654296" y="329184"/>
            <a:ext cx="6894576" cy="1783080"/>
          </a:xfrm>
        </p:spPr>
        <p:txBody>
          <a:bodyPr anchor="b">
            <a:normAutofit/>
          </a:bodyPr>
          <a:lstStyle/>
          <a:p>
            <a:r>
              <a:rPr lang="en-US" sz="5400"/>
              <a:t>Istilah cloud</a:t>
            </a:r>
            <a:endParaRPr lang="en-ID" sz="5400"/>
          </a:p>
        </p:txBody>
      </p:sp>
      <p:pic>
        <p:nvPicPr>
          <p:cNvPr id="6" name="Picture 5" descr="A group of people walking on a sidewalk in a city&#10;&#10;Description automatically generated">
            <a:extLst>
              <a:ext uri="{FF2B5EF4-FFF2-40B4-BE49-F238E27FC236}">
                <a16:creationId xmlns:a16="http://schemas.microsoft.com/office/drawing/2014/main" id="{08AF402B-D630-6CC3-6C07-BDD2B4B50D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6E5F0-4443-7CC3-902B-F1F37EF619F7}"/>
              </a:ext>
            </a:extLst>
          </p:cNvPr>
          <p:cNvSpPr>
            <a:spLocks noGrp="1"/>
          </p:cNvSpPr>
          <p:nvPr>
            <p:ph idx="1"/>
          </p:nvPr>
        </p:nvSpPr>
        <p:spPr>
          <a:xfrm>
            <a:off x="4654296" y="2706624"/>
            <a:ext cx="6894576" cy="3483864"/>
          </a:xfrm>
        </p:spPr>
        <p:txBody>
          <a:bodyPr>
            <a:normAutofit/>
          </a:bodyPr>
          <a:lstStyle/>
          <a:p>
            <a:r>
              <a:rPr lang="en-US" sz="2000"/>
              <a:t>Penggunaan metafora "cloud" untuk menunjukkan layanan virtual menelusuri kembali ke tahun 1994, ketika digunakan oleh General Magic untuk menggambarkan alam semesta "tempat" yang bisa dituju oleh agen seluler di lingkungan Telescript. 
Metafora ini dikreditkan ke David Hoffman, seorang karyawan komunikasi General Magic, berdasarkan penggunaannya yang lama dalam jaringan dan telekomunikasi.
Istilah komputasi awan menjadi lebih dikenal luas pada tahun 1996 ketika Compaq Computer Corporation menyusun rencana bisnis untuk komputasi masa depan dan Internet.</a:t>
            </a:r>
            <a:endParaRPr lang="en-ID" sz="2000"/>
          </a:p>
        </p:txBody>
      </p:sp>
    </p:spTree>
    <p:extLst>
      <p:ext uri="{BB962C8B-B14F-4D97-AF65-F5344CB8AC3E}">
        <p14:creationId xmlns:p14="http://schemas.microsoft.com/office/powerpoint/2010/main" val="165827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5D584-675F-E30E-7ACC-40DC6C8E8902}"/>
              </a:ext>
            </a:extLst>
          </p:cNvPr>
          <p:cNvSpPr>
            <a:spLocks noGrp="1"/>
          </p:cNvSpPr>
          <p:nvPr>
            <p:ph type="title"/>
          </p:nvPr>
        </p:nvSpPr>
        <p:spPr>
          <a:xfrm>
            <a:off x="838201" y="365125"/>
            <a:ext cx="5251316" cy="1807305"/>
          </a:xfrm>
        </p:spPr>
        <p:txBody>
          <a:bodyPr>
            <a:normAutofit/>
          </a:bodyPr>
          <a:lstStyle/>
          <a:p>
            <a:r>
              <a:rPr lang="en-US" dirty="0"/>
              <a:t>AWS dan Google Docs</a:t>
            </a:r>
            <a:endParaRPr lang="en-ID" dirty="0"/>
          </a:p>
        </p:txBody>
      </p:sp>
      <p:sp>
        <p:nvSpPr>
          <p:cNvPr id="3" name="Content Placeholder 2">
            <a:extLst>
              <a:ext uri="{FF2B5EF4-FFF2-40B4-BE49-F238E27FC236}">
                <a16:creationId xmlns:a16="http://schemas.microsoft.com/office/drawing/2014/main" id="{F3C5C8BB-C4F0-1A2B-E9CE-66147C143936}"/>
              </a:ext>
            </a:extLst>
          </p:cNvPr>
          <p:cNvSpPr>
            <a:spLocks noGrp="1"/>
          </p:cNvSpPr>
          <p:nvPr>
            <p:ph idx="1"/>
          </p:nvPr>
        </p:nvSpPr>
        <p:spPr>
          <a:xfrm>
            <a:off x="838200" y="2333297"/>
            <a:ext cx="4619621" cy="3843666"/>
          </a:xfrm>
        </p:spPr>
        <p:txBody>
          <a:bodyPr>
            <a:normAutofit/>
          </a:bodyPr>
          <a:lstStyle/>
          <a:p>
            <a:r>
              <a:rPr lang="en-US" sz="1700"/>
              <a:t>Pada tahun 2000-an, penerapan komputasi awan mulai terbentuk dengan berdirinya Amazon Web Services (AWS) pada tahun 2002, yang memungkinkan pengembang untuk membangun aplikasi secara mandiri. 
Pada tahun 2006 versi beta Google Docs dirilis, Amazon Simple Storage Service, yang dikenal sebagai Amazon S3, dan Amazon Elastic Compute Cloud (EC2), pada tahun 2008 NASA mengembangkan perangkat lunak sumber terbuka pertama untuk menerapkan cloud pribadi dan hybrid.</a:t>
            </a:r>
            <a:endParaRPr lang="en-ID" sz="1700"/>
          </a:p>
        </p:txBody>
      </p:sp>
      <p:pic>
        <p:nvPicPr>
          <p:cNvPr id="4" name="Picture 3" descr="A path through a forest&#10;&#10;Description automatically generated">
            <a:extLst>
              <a:ext uri="{FF2B5EF4-FFF2-40B4-BE49-F238E27FC236}">
                <a16:creationId xmlns:a16="http://schemas.microsoft.com/office/drawing/2014/main" id="{567C9141-DCDA-0DB8-8C81-0C0C9E69AA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92406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120226-2D42-3FB8-9BDB-77FA92E7F789}"/>
              </a:ext>
            </a:extLst>
          </p:cNvPr>
          <p:cNvSpPr>
            <a:spLocks noGrp="1"/>
          </p:cNvSpPr>
          <p:nvPr>
            <p:ph type="title"/>
          </p:nvPr>
        </p:nvSpPr>
        <p:spPr>
          <a:xfrm>
            <a:off x="5894962" y="479493"/>
            <a:ext cx="5458838" cy="1325563"/>
          </a:xfrm>
        </p:spPr>
        <p:txBody>
          <a:bodyPr>
            <a:normAutofit/>
          </a:bodyPr>
          <a:lstStyle/>
          <a:p>
            <a:r>
              <a:rPr lang="en-US" dirty="0"/>
              <a:t>MS Azure dan IBM</a:t>
            </a:r>
            <a:endParaRPr lang="en-ID" dirty="0"/>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A8FFEA8-2E61-4643-FAE4-837461C8E292}"/>
              </a:ext>
            </a:extLst>
          </p:cNvPr>
          <p:cNvPicPr>
            <a:picLocks noChangeAspect="1"/>
          </p:cNvPicPr>
          <p:nvPr/>
        </p:nvPicPr>
        <p:blipFill>
          <a:blip r:embed="rId2"/>
          <a:stretch>
            <a:fillRect/>
          </a:stretch>
        </p:blipFill>
        <p:spPr>
          <a:xfrm>
            <a:off x="1200955" y="511293"/>
            <a:ext cx="3781834"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B9ABD381-1322-065E-F686-530B06BE4098}"/>
              </a:ext>
            </a:extLst>
          </p:cNvPr>
          <p:cNvSpPr>
            <a:spLocks noGrp="1"/>
          </p:cNvSpPr>
          <p:nvPr>
            <p:ph idx="1"/>
          </p:nvPr>
        </p:nvSpPr>
        <p:spPr>
          <a:xfrm>
            <a:off x="5894962" y="1984443"/>
            <a:ext cx="5458838" cy="4192520"/>
          </a:xfrm>
        </p:spPr>
        <p:txBody>
          <a:bodyPr>
            <a:normAutofit/>
          </a:bodyPr>
          <a:lstStyle/>
          <a:p>
            <a:r>
              <a:rPr lang="en-US" sz="2000" err="1"/>
              <a:t>Dekade</a:t>
            </a:r>
            <a:r>
              <a:rPr lang="en-US" sz="2000"/>
              <a:t> </a:t>
            </a:r>
            <a:r>
              <a:rPr lang="en-US" sz="2000" err="1"/>
              <a:t>berikutnya</a:t>
            </a:r>
            <a:r>
              <a:rPr lang="en-US" sz="2000"/>
              <a:t> </a:t>
            </a:r>
            <a:r>
              <a:rPr lang="en-US" sz="2000" err="1"/>
              <a:t>melihat</a:t>
            </a:r>
            <a:r>
              <a:rPr lang="en-US" sz="2000"/>
              <a:t> </a:t>
            </a:r>
            <a:r>
              <a:rPr lang="en-US" sz="2000" err="1"/>
              <a:t>peluncuran</a:t>
            </a:r>
            <a:r>
              <a:rPr lang="en-US" sz="2000"/>
              <a:t> </a:t>
            </a:r>
            <a:r>
              <a:rPr lang="en-US" sz="2000" err="1"/>
              <a:t>berbagai</a:t>
            </a:r>
            <a:r>
              <a:rPr lang="en-US" sz="2000"/>
              <a:t> </a:t>
            </a:r>
            <a:r>
              <a:rPr lang="en-US" sz="2000" err="1"/>
              <a:t>layanan</a:t>
            </a:r>
            <a:r>
              <a:rPr lang="en-US" sz="2000"/>
              <a:t> cloud. Pada </a:t>
            </a:r>
            <a:r>
              <a:rPr lang="en-US" sz="2000" err="1"/>
              <a:t>tahun</a:t>
            </a:r>
            <a:r>
              <a:rPr lang="en-US" sz="2000"/>
              <a:t> 2010, Microsoft </a:t>
            </a:r>
            <a:r>
              <a:rPr lang="en-US" sz="2000" err="1"/>
              <a:t>meluncurkan</a:t>
            </a:r>
            <a:r>
              <a:rPr lang="en-US" sz="2000"/>
              <a:t> Microsoft Azure, dan Rackspace Hosting dan NASA </a:t>
            </a:r>
            <a:r>
              <a:rPr lang="en-US" sz="2000" err="1"/>
              <a:t>memulai</a:t>
            </a:r>
            <a:r>
              <a:rPr lang="en-US" sz="2000"/>
              <a:t> </a:t>
            </a:r>
            <a:r>
              <a:rPr lang="en-US" sz="2000" err="1"/>
              <a:t>proyek</a:t>
            </a:r>
            <a:r>
              <a:rPr lang="en-US" sz="2000"/>
              <a:t> </a:t>
            </a:r>
            <a:r>
              <a:rPr lang="en-US" sz="2000" err="1"/>
              <a:t>perangkat</a:t>
            </a:r>
            <a:r>
              <a:rPr lang="en-US" sz="2000"/>
              <a:t> </a:t>
            </a:r>
            <a:r>
              <a:rPr lang="en-US" sz="2000" err="1"/>
              <a:t>lunak</a:t>
            </a:r>
            <a:r>
              <a:rPr lang="en-US" sz="2000"/>
              <a:t> cloud open-source, OpenStack. 
IBM </a:t>
            </a:r>
            <a:r>
              <a:rPr lang="en-US" sz="2000" err="1"/>
              <a:t>memperkenalkan</a:t>
            </a:r>
            <a:r>
              <a:rPr lang="en-US" sz="2000"/>
              <a:t> </a:t>
            </a:r>
            <a:r>
              <a:rPr lang="en-US" sz="2000" err="1"/>
              <a:t>kerangka</a:t>
            </a:r>
            <a:r>
              <a:rPr lang="en-US" sz="2000"/>
              <a:t> </a:t>
            </a:r>
            <a:r>
              <a:rPr lang="en-US" sz="2000" err="1"/>
              <a:t>kerja</a:t>
            </a:r>
            <a:r>
              <a:rPr lang="en-US" sz="2000"/>
              <a:t> IBM </a:t>
            </a:r>
            <a:r>
              <a:rPr lang="en-US" sz="2000" err="1"/>
              <a:t>SmartCloud</a:t>
            </a:r>
            <a:r>
              <a:rPr lang="en-US" sz="2000"/>
              <a:t> pada </a:t>
            </a:r>
            <a:r>
              <a:rPr lang="en-US" sz="2000" err="1"/>
              <a:t>tahun</a:t>
            </a:r>
            <a:r>
              <a:rPr lang="en-US" sz="2000"/>
              <a:t> 2011, dan Oracle </a:t>
            </a:r>
            <a:r>
              <a:rPr lang="en-US" sz="2000" err="1"/>
              <a:t>mengumumkan</a:t>
            </a:r>
            <a:r>
              <a:rPr lang="en-US" sz="2000"/>
              <a:t> Oracle Cloud pada </a:t>
            </a:r>
            <a:r>
              <a:rPr lang="en-US" sz="2000" err="1"/>
              <a:t>tahun</a:t>
            </a:r>
            <a:r>
              <a:rPr lang="en-US" sz="2000"/>
              <a:t> 2012. 
Pada </a:t>
            </a:r>
            <a:r>
              <a:rPr lang="en-US" sz="2000" err="1"/>
              <a:t>Desember</a:t>
            </a:r>
            <a:r>
              <a:rPr lang="en-US" sz="2000"/>
              <a:t> 2019, Amazon </a:t>
            </a:r>
            <a:r>
              <a:rPr lang="en-US" sz="2000" err="1"/>
              <a:t>meluncurkan</a:t>
            </a:r>
            <a:r>
              <a:rPr lang="en-US" sz="2000"/>
              <a:t> AWS Outposts, </a:t>
            </a:r>
            <a:r>
              <a:rPr lang="en-US" sz="2000" err="1"/>
              <a:t>layanan</a:t>
            </a:r>
            <a:r>
              <a:rPr lang="en-US" sz="2000"/>
              <a:t> yang </a:t>
            </a:r>
            <a:r>
              <a:rPr lang="en-US" sz="2000" err="1"/>
              <a:t>memperluas</a:t>
            </a:r>
            <a:r>
              <a:rPr lang="en-US" sz="2000"/>
              <a:t> </a:t>
            </a:r>
            <a:r>
              <a:rPr lang="en-US" sz="2000" err="1"/>
              <a:t>infrastruktur</a:t>
            </a:r>
            <a:r>
              <a:rPr lang="en-US" sz="2000"/>
              <a:t>, </a:t>
            </a:r>
            <a:r>
              <a:rPr lang="en-US" sz="2000" err="1"/>
              <a:t>layanan</a:t>
            </a:r>
            <a:r>
              <a:rPr lang="en-US" sz="2000"/>
              <a:t>, API, dan </a:t>
            </a:r>
            <a:r>
              <a:rPr lang="en-US" sz="2000" err="1"/>
              <a:t>alat</a:t>
            </a:r>
            <a:r>
              <a:rPr lang="en-US" sz="2000"/>
              <a:t> AWS </a:t>
            </a:r>
            <a:r>
              <a:rPr lang="en-US" sz="2000" err="1"/>
              <a:t>ke</a:t>
            </a:r>
            <a:r>
              <a:rPr lang="en-US" sz="2000"/>
              <a:t> </a:t>
            </a:r>
            <a:r>
              <a:rPr lang="en-US" sz="2000" err="1"/>
              <a:t>pusat</a:t>
            </a:r>
            <a:r>
              <a:rPr lang="en-US" sz="2000"/>
              <a:t> data </a:t>
            </a:r>
            <a:r>
              <a:rPr lang="en-US" sz="2000" err="1"/>
              <a:t>pelanggan</a:t>
            </a:r>
            <a:r>
              <a:rPr lang="en-US" sz="2000"/>
              <a:t>, </a:t>
            </a:r>
            <a:r>
              <a:rPr lang="en-US" sz="2000" err="1"/>
              <a:t>ruang</a:t>
            </a:r>
            <a:r>
              <a:rPr lang="en-US" sz="2000"/>
              <a:t> </a:t>
            </a:r>
            <a:r>
              <a:rPr lang="en-US" sz="2000" err="1"/>
              <a:t>lokasi</a:t>
            </a:r>
            <a:r>
              <a:rPr lang="en-US" sz="2000"/>
              <a:t> </a:t>
            </a:r>
            <a:r>
              <a:rPr lang="en-US" sz="2000" err="1"/>
              <a:t>bersama</a:t>
            </a:r>
            <a:r>
              <a:rPr lang="en-US" sz="2000"/>
              <a:t>, </a:t>
            </a:r>
            <a:r>
              <a:rPr lang="en-US" sz="2000" err="1"/>
              <a:t>atau</a:t>
            </a:r>
            <a:r>
              <a:rPr lang="en-US" sz="2000"/>
              <a:t> </a:t>
            </a:r>
            <a:r>
              <a:rPr lang="en-US" sz="2000" err="1"/>
              <a:t>fasilitas</a:t>
            </a:r>
            <a:r>
              <a:rPr lang="en-US" sz="2000"/>
              <a:t> di </a:t>
            </a:r>
            <a:r>
              <a:rPr lang="en-US" sz="2000" err="1"/>
              <a:t>lokasi</a:t>
            </a:r>
            <a:endParaRPr lang="en-ID" sz="2000"/>
          </a:p>
        </p:txBody>
      </p:sp>
    </p:spTree>
    <p:extLst>
      <p:ext uri="{BB962C8B-B14F-4D97-AF65-F5344CB8AC3E}">
        <p14:creationId xmlns:p14="http://schemas.microsoft.com/office/powerpoint/2010/main" val="351893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84517-F001-0652-24E6-1BB701B1690F}"/>
              </a:ext>
            </a:extLst>
          </p:cNvPr>
          <p:cNvSpPr>
            <a:spLocks noGrp="1"/>
          </p:cNvSpPr>
          <p:nvPr>
            <p:ph type="title"/>
          </p:nvPr>
        </p:nvSpPr>
        <p:spPr>
          <a:xfrm>
            <a:off x="5297762" y="329184"/>
            <a:ext cx="6251110" cy="1783080"/>
          </a:xfrm>
        </p:spPr>
        <p:txBody>
          <a:bodyPr anchor="b">
            <a:normAutofit/>
          </a:bodyPr>
          <a:lstStyle/>
          <a:p>
            <a:r>
              <a:rPr lang="en-ID" sz="5400"/>
              <a:t>Cost reductions</a:t>
            </a:r>
          </a:p>
        </p:txBody>
      </p:sp>
      <p:pic>
        <p:nvPicPr>
          <p:cNvPr id="4" name="Picture 3">
            <a:extLst>
              <a:ext uri="{FF2B5EF4-FFF2-40B4-BE49-F238E27FC236}">
                <a16:creationId xmlns:a16="http://schemas.microsoft.com/office/drawing/2014/main" id="{8CFF3AF7-36CF-FF65-FF1E-71D078C7F11A}"/>
              </a:ext>
            </a:extLst>
          </p:cNvPr>
          <p:cNvPicPr>
            <a:picLocks noChangeAspect="1"/>
          </p:cNvPicPr>
          <p:nvPr/>
        </p:nvPicPr>
        <p:blipFill rotWithShape="1">
          <a:blip r:embed="rId2"/>
          <a:srcRect r="-1" b="170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422424-B147-1117-06D7-FC5D92F98622}"/>
              </a:ext>
            </a:extLst>
          </p:cNvPr>
          <p:cNvSpPr>
            <a:spLocks noGrp="1"/>
          </p:cNvSpPr>
          <p:nvPr>
            <p:ph idx="1"/>
          </p:nvPr>
        </p:nvSpPr>
        <p:spPr>
          <a:xfrm>
            <a:off x="5297762" y="2706624"/>
            <a:ext cx="6251110" cy="3483864"/>
          </a:xfrm>
        </p:spPr>
        <p:txBody>
          <a:bodyPr>
            <a:normAutofit/>
          </a:bodyPr>
          <a:lstStyle/>
          <a:p>
            <a:r>
              <a:rPr lang="en-US" sz="2200" dirty="0"/>
              <a:t>Model </a:t>
            </a:r>
            <a:r>
              <a:rPr lang="en-US" sz="2200" dirty="0" err="1"/>
              <a:t>pengiriman</a:t>
            </a:r>
            <a:r>
              <a:rPr lang="en-US" sz="2200" dirty="0"/>
              <a:t> cloud </a:t>
            </a:r>
            <a:r>
              <a:rPr lang="en-US" sz="2200" dirty="0" err="1"/>
              <a:t>publik</a:t>
            </a:r>
            <a:r>
              <a:rPr lang="en-US" sz="2200" dirty="0"/>
              <a:t> </a:t>
            </a:r>
            <a:r>
              <a:rPr lang="en-US" sz="2200" dirty="0" err="1"/>
              <a:t>mengubah</a:t>
            </a:r>
            <a:r>
              <a:rPr lang="en-US" sz="2200" dirty="0"/>
              <a:t> </a:t>
            </a:r>
            <a:r>
              <a:rPr lang="en-US" sz="2200" dirty="0" err="1"/>
              <a:t>pengeluaran</a:t>
            </a:r>
            <a:r>
              <a:rPr lang="en-US" sz="2200" dirty="0"/>
              <a:t> modal (</a:t>
            </a:r>
            <a:r>
              <a:rPr lang="en-US" sz="2200" dirty="0" err="1"/>
              <a:t>misalnya</a:t>
            </a:r>
            <a:r>
              <a:rPr lang="en-US" sz="2200" dirty="0"/>
              <a:t>, </a:t>
            </a:r>
            <a:r>
              <a:rPr lang="en-US" sz="2200" dirty="0" err="1"/>
              <a:t>membeli</a:t>
            </a:r>
            <a:r>
              <a:rPr lang="en-US" sz="2200" dirty="0"/>
              <a:t> server) </a:t>
            </a:r>
            <a:r>
              <a:rPr lang="en-US" sz="2200" dirty="0" err="1"/>
              <a:t>menjadi</a:t>
            </a:r>
            <a:r>
              <a:rPr lang="en-US" sz="2200" dirty="0"/>
              <a:t> </a:t>
            </a:r>
            <a:r>
              <a:rPr lang="en-US" sz="2200" dirty="0" err="1"/>
              <a:t>pengeluaran</a:t>
            </a:r>
            <a:r>
              <a:rPr lang="en-US" sz="2200" dirty="0"/>
              <a:t> </a:t>
            </a:r>
            <a:r>
              <a:rPr lang="en-US" sz="2200" dirty="0" err="1"/>
              <a:t>operasional</a:t>
            </a:r>
            <a:r>
              <a:rPr lang="en-US" sz="2200" dirty="0"/>
              <a:t>.
</a:t>
            </a:r>
            <a:r>
              <a:rPr lang="en-US" sz="2200" dirty="0" err="1"/>
              <a:t>Ini</a:t>
            </a:r>
            <a:r>
              <a:rPr lang="en-US" sz="2200" dirty="0"/>
              <a:t> </a:t>
            </a:r>
            <a:r>
              <a:rPr lang="en-US" sz="2200" dirty="0" err="1"/>
              <a:t>konon</a:t>
            </a:r>
            <a:r>
              <a:rPr lang="en-US" sz="2200" dirty="0"/>
              <a:t> </a:t>
            </a:r>
            <a:r>
              <a:rPr lang="en-US" sz="2200" dirty="0" err="1"/>
              <a:t>menurunkan</a:t>
            </a:r>
            <a:r>
              <a:rPr lang="en-US" sz="2200" dirty="0"/>
              <a:t> </a:t>
            </a:r>
            <a:r>
              <a:rPr lang="en-US" sz="2200" dirty="0" err="1"/>
              <a:t>hambatan</a:t>
            </a:r>
            <a:r>
              <a:rPr lang="en-US" sz="2200" dirty="0"/>
              <a:t> </a:t>
            </a:r>
            <a:r>
              <a:rPr lang="en-US" sz="2200" dirty="0" err="1"/>
              <a:t>masuk</a:t>
            </a:r>
            <a:r>
              <a:rPr lang="en-US" sz="2200" dirty="0"/>
              <a:t>, </a:t>
            </a:r>
            <a:r>
              <a:rPr lang="en-US" sz="2200" dirty="0" err="1"/>
              <a:t>karena</a:t>
            </a:r>
            <a:r>
              <a:rPr lang="en-US" sz="2200" dirty="0"/>
              <a:t> </a:t>
            </a:r>
            <a:r>
              <a:rPr lang="en-US" sz="2200" dirty="0" err="1"/>
              <a:t>infrastruktur</a:t>
            </a:r>
            <a:r>
              <a:rPr lang="en-US" sz="2200" dirty="0"/>
              <a:t> </a:t>
            </a:r>
            <a:r>
              <a:rPr lang="en-US" sz="2200" dirty="0" err="1"/>
              <a:t>biasanya</a:t>
            </a:r>
            <a:r>
              <a:rPr lang="en-US" sz="2200" dirty="0"/>
              <a:t> </a:t>
            </a:r>
            <a:r>
              <a:rPr lang="en-US" sz="2200" dirty="0" err="1"/>
              <a:t>disediakan</a:t>
            </a:r>
            <a:r>
              <a:rPr lang="en-US" sz="2200" dirty="0"/>
              <a:t> oleh </a:t>
            </a:r>
            <a:r>
              <a:rPr lang="en-US" sz="2200" dirty="0" err="1"/>
              <a:t>pihak</a:t>
            </a:r>
            <a:r>
              <a:rPr lang="en-US" sz="2200" dirty="0"/>
              <a:t> </a:t>
            </a:r>
            <a:r>
              <a:rPr lang="en-US" sz="2200" dirty="0" err="1"/>
              <a:t>ketiga</a:t>
            </a:r>
            <a:r>
              <a:rPr lang="en-US" sz="2200" dirty="0"/>
              <a:t> dan </a:t>
            </a:r>
            <a:r>
              <a:rPr lang="en-US" sz="2200" dirty="0" err="1"/>
              <a:t>tidak</a:t>
            </a:r>
            <a:r>
              <a:rPr lang="en-US" sz="2200" dirty="0"/>
              <a:t> </a:t>
            </a:r>
            <a:r>
              <a:rPr lang="en-US" sz="2200" dirty="0" err="1"/>
              <a:t>perlu</a:t>
            </a:r>
            <a:r>
              <a:rPr lang="en-US" sz="2200" dirty="0"/>
              <a:t> </a:t>
            </a:r>
            <a:r>
              <a:rPr lang="en-US" sz="2200" dirty="0" err="1"/>
              <a:t>dibeli</a:t>
            </a:r>
            <a:r>
              <a:rPr lang="en-US" sz="2200" dirty="0"/>
              <a:t> </a:t>
            </a:r>
            <a:r>
              <a:rPr lang="en-US" sz="2200" dirty="0" err="1"/>
              <a:t>untuk</a:t>
            </a:r>
            <a:r>
              <a:rPr lang="en-US" sz="2200" dirty="0"/>
              <a:t> </a:t>
            </a:r>
            <a:r>
              <a:rPr lang="en-US" sz="2200" dirty="0" err="1"/>
              <a:t>tugas</a:t>
            </a:r>
            <a:r>
              <a:rPr lang="en-US" sz="2200" dirty="0"/>
              <a:t> </a:t>
            </a:r>
            <a:r>
              <a:rPr lang="en-US" sz="2200" dirty="0" err="1"/>
              <a:t>komputasi</a:t>
            </a:r>
            <a:r>
              <a:rPr lang="en-US" sz="2200" dirty="0"/>
              <a:t> </a:t>
            </a:r>
            <a:r>
              <a:rPr lang="en-US" sz="2200" dirty="0" err="1"/>
              <a:t>intensif</a:t>
            </a:r>
            <a:r>
              <a:rPr lang="en-US" sz="2200" dirty="0"/>
              <a:t> </a:t>
            </a:r>
            <a:r>
              <a:rPr lang="en-US" sz="2200" dirty="0" err="1"/>
              <a:t>satu</a:t>
            </a:r>
            <a:r>
              <a:rPr lang="en-US" sz="2200" dirty="0"/>
              <a:t> kali </a:t>
            </a:r>
            <a:r>
              <a:rPr lang="en-US" sz="2200" dirty="0" err="1"/>
              <a:t>atau</a:t>
            </a:r>
            <a:r>
              <a:rPr lang="en-US" sz="2200" dirty="0"/>
              <a:t> </a:t>
            </a:r>
            <a:r>
              <a:rPr lang="en-US" sz="2200" dirty="0" err="1"/>
              <a:t>jarang</a:t>
            </a:r>
            <a:r>
              <a:rPr lang="en-US" sz="2200" dirty="0"/>
              <a:t>. 
</a:t>
            </a:r>
            <a:r>
              <a:rPr lang="en-US" sz="2200" dirty="0" err="1"/>
              <a:t>Selain</a:t>
            </a:r>
            <a:r>
              <a:rPr lang="en-US" sz="2200" dirty="0"/>
              <a:t> </a:t>
            </a:r>
            <a:r>
              <a:rPr lang="en-US" sz="2200" dirty="0" err="1"/>
              <a:t>itu</a:t>
            </a:r>
            <a:r>
              <a:rPr lang="en-US" sz="2200" dirty="0"/>
              <a:t>, </a:t>
            </a:r>
            <a:r>
              <a:rPr lang="en-US" sz="2200" dirty="0" err="1"/>
              <a:t>lebih</a:t>
            </a:r>
            <a:r>
              <a:rPr lang="en-US" sz="2200" dirty="0"/>
              <a:t> </a:t>
            </a:r>
            <a:r>
              <a:rPr lang="en-US" sz="2200" dirty="0" err="1"/>
              <a:t>sedikit</a:t>
            </a:r>
            <a:r>
              <a:rPr lang="en-US" sz="2200" dirty="0"/>
              <a:t> </a:t>
            </a:r>
            <a:r>
              <a:rPr lang="en-US" sz="2200" dirty="0" err="1"/>
              <a:t>keterampilan</a:t>
            </a:r>
            <a:r>
              <a:rPr lang="en-US" sz="2200" dirty="0"/>
              <a:t> TI internal </a:t>
            </a:r>
            <a:r>
              <a:rPr lang="en-US" sz="2200" dirty="0" err="1"/>
              <a:t>diperlukan</a:t>
            </a:r>
            <a:r>
              <a:rPr lang="en-US" sz="2200" dirty="0"/>
              <a:t> </a:t>
            </a:r>
            <a:r>
              <a:rPr lang="en-US" sz="2200" dirty="0" err="1"/>
              <a:t>untuk</a:t>
            </a:r>
            <a:r>
              <a:rPr lang="en-US" sz="2200" dirty="0"/>
              <a:t> </a:t>
            </a:r>
            <a:r>
              <a:rPr lang="en-US" sz="2200" dirty="0" err="1"/>
              <a:t>implementasi</a:t>
            </a:r>
            <a:r>
              <a:rPr lang="en-US" sz="2200" dirty="0"/>
              <a:t> </a:t>
            </a:r>
            <a:r>
              <a:rPr lang="en-US" sz="2200" dirty="0" err="1"/>
              <a:t>proyek</a:t>
            </a:r>
            <a:r>
              <a:rPr lang="en-US" sz="2200" dirty="0"/>
              <a:t> yang </a:t>
            </a:r>
            <a:r>
              <a:rPr lang="en-US" sz="2200" dirty="0" err="1"/>
              <a:t>menggunakan</a:t>
            </a:r>
            <a:r>
              <a:rPr lang="en-US" sz="2200" dirty="0"/>
              <a:t> cloud computing.</a:t>
            </a:r>
            <a:endParaRPr lang="en-ID" sz="2200" dirty="0"/>
          </a:p>
        </p:txBody>
      </p:sp>
    </p:spTree>
    <p:extLst>
      <p:ext uri="{BB962C8B-B14F-4D97-AF65-F5344CB8AC3E}">
        <p14:creationId xmlns:p14="http://schemas.microsoft.com/office/powerpoint/2010/main" val="342453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FF2CD-371D-8EDB-A60F-D460EFDAE048}"/>
              </a:ext>
            </a:extLst>
          </p:cNvPr>
          <p:cNvSpPr>
            <a:spLocks noGrp="1"/>
          </p:cNvSpPr>
          <p:nvPr>
            <p:ph type="title"/>
          </p:nvPr>
        </p:nvSpPr>
        <p:spPr>
          <a:xfrm>
            <a:off x="5297762" y="329184"/>
            <a:ext cx="6251110" cy="1783080"/>
          </a:xfrm>
        </p:spPr>
        <p:txBody>
          <a:bodyPr anchor="b">
            <a:normAutofit/>
          </a:bodyPr>
          <a:lstStyle/>
          <a:p>
            <a:r>
              <a:rPr lang="en-ID" sz="5400"/>
              <a:t>Device independence</a:t>
            </a:r>
          </a:p>
        </p:txBody>
      </p:sp>
      <p:pic>
        <p:nvPicPr>
          <p:cNvPr id="4" name="Picture 3" descr="A robot holding a tablet&#10;&#10;Description automatically generated">
            <a:extLst>
              <a:ext uri="{FF2B5EF4-FFF2-40B4-BE49-F238E27FC236}">
                <a16:creationId xmlns:a16="http://schemas.microsoft.com/office/drawing/2014/main" id="{12EA0FB4-ED58-A2BD-15F3-E1D27021B61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3F96F4-A883-F134-0314-A98FB181A1D3}"/>
              </a:ext>
            </a:extLst>
          </p:cNvPr>
          <p:cNvSpPr>
            <a:spLocks noGrp="1"/>
          </p:cNvSpPr>
          <p:nvPr>
            <p:ph idx="1"/>
          </p:nvPr>
        </p:nvSpPr>
        <p:spPr>
          <a:xfrm>
            <a:off x="5297762" y="2706624"/>
            <a:ext cx="6251110" cy="3483864"/>
          </a:xfrm>
        </p:spPr>
        <p:txBody>
          <a:bodyPr>
            <a:normAutofit/>
          </a:bodyPr>
          <a:lstStyle/>
          <a:p>
            <a:r>
              <a:rPr lang="en-US" sz="2200"/>
              <a:t>Independensi perangkat dan lokasi memungkinkan pengguna mengakses sistem menggunakan browser web terlepas dari lokasi mereka atau perangkat apa yang mereka gunakan (misalnya, PC, ponsel). 
Karena infrastruktur berada di luar situs (biasanya disediakan oleh pihak ketiga) dan diakses melalui Internet, pengguna dapat terhubung ke sana dari mana saja.</a:t>
            </a:r>
            <a:endParaRPr lang="en-ID" sz="2200"/>
          </a:p>
        </p:txBody>
      </p:sp>
    </p:spTree>
    <p:extLst>
      <p:ext uri="{BB962C8B-B14F-4D97-AF65-F5344CB8AC3E}">
        <p14:creationId xmlns:p14="http://schemas.microsoft.com/office/powerpoint/2010/main" val="425635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1DE26-58C7-809B-911B-C868FF6EEA0A}"/>
              </a:ext>
            </a:extLst>
          </p:cNvPr>
          <p:cNvSpPr>
            <a:spLocks noGrp="1"/>
          </p:cNvSpPr>
          <p:nvPr>
            <p:ph type="title"/>
          </p:nvPr>
        </p:nvSpPr>
        <p:spPr>
          <a:xfrm>
            <a:off x="836679" y="723898"/>
            <a:ext cx="6002110" cy="1495425"/>
          </a:xfrm>
        </p:spPr>
        <p:txBody>
          <a:bodyPr>
            <a:normAutofit/>
          </a:bodyPr>
          <a:lstStyle/>
          <a:p>
            <a:r>
              <a:rPr lang="en-ID" sz="4000"/>
              <a:t>Maintenance</a:t>
            </a:r>
          </a:p>
        </p:txBody>
      </p:sp>
      <p:sp>
        <p:nvSpPr>
          <p:cNvPr id="3" name="Content Placeholder 2">
            <a:extLst>
              <a:ext uri="{FF2B5EF4-FFF2-40B4-BE49-F238E27FC236}">
                <a16:creationId xmlns:a16="http://schemas.microsoft.com/office/drawing/2014/main" id="{1759F76B-D10E-28B6-6E91-2DD3975BAC97}"/>
              </a:ext>
            </a:extLst>
          </p:cNvPr>
          <p:cNvSpPr>
            <a:spLocks noGrp="1"/>
          </p:cNvSpPr>
          <p:nvPr>
            <p:ph idx="1"/>
          </p:nvPr>
        </p:nvSpPr>
        <p:spPr>
          <a:xfrm>
            <a:off x="836680" y="2405067"/>
            <a:ext cx="6002110" cy="3729034"/>
          </a:xfrm>
        </p:spPr>
        <p:txBody>
          <a:bodyPr>
            <a:normAutofit/>
          </a:bodyPr>
          <a:lstStyle/>
          <a:p>
            <a:r>
              <a:rPr lang="en-US" sz="2000"/>
              <a:t>Pemeliharaan lingkungan cloud lebih mudah karena data di-host di server luar yang dikelola oleh penyedia tanpa perlu berinvestasi dalam perangkat keras pusat data. 
Pemeliharaan TI komputasi awan dikelola dan diperbarui oleh tim pemeliharaan TI penyedia awan yang mengurangi biaya komputasi awan dibandingkan dengan pusat data lokal.</a:t>
            </a:r>
            <a:endParaRPr lang="en-ID" sz="2000"/>
          </a:p>
        </p:txBody>
      </p:sp>
      <p:pic>
        <p:nvPicPr>
          <p:cNvPr id="4" name="Picture 3" descr="A machine on a truck&#10;&#10;Description automatically generated">
            <a:extLst>
              <a:ext uri="{FF2B5EF4-FFF2-40B4-BE49-F238E27FC236}">
                <a16:creationId xmlns:a16="http://schemas.microsoft.com/office/drawing/2014/main" id="{8832F552-3267-6E5F-A083-F4495686F5B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199440" y="10"/>
            <a:ext cx="4992560" cy="6857990"/>
          </a:xfrm>
          <a:prstGeom prst="rect">
            <a:avLst/>
          </a:prstGeom>
          <a:effectLst/>
        </p:spPr>
      </p:pic>
    </p:spTree>
    <p:extLst>
      <p:ext uri="{BB962C8B-B14F-4D97-AF65-F5344CB8AC3E}">
        <p14:creationId xmlns:p14="http://schemas.microsoft.com/office/powerpoint/2010/main" val="34392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A21DB-38E9-DC06-B4BF-9E1ADB39DCBC}"/>
              </a:ext>
            </a:extLst>
          </p:cNvPr>
          <p:cNvSpPr>
            <a:spLocks noGrp="1"/>
          </p:cNvSpPr>
          <p:nvPr>
            <p:ph type="title"/>
          </p:nvPr>
        </p:nvSpPr>
        <p:spPr>
          <a:xfrm>
            <a:off x="5297762" y="329184"/>
            <a:ext cx="6251110" cy="1783080"/>
          </a:xfrm>
        </p:spPr>
        <p:txBody>
          <a:bodyPr anchor="b">
            <a:normAutofit/>
          </a:bodyPr>
          <a:lstStyle/>
          <a:p>
            <a:r>
              <a:rPr lang="en-ID" sz="5400"/>
              <a:t>Multitenancy</a:t>
            </a:r>
          </a:p>
        </p:txBody>
      </p:sp>
      <p:pic>
        <p:nvPicPr>
          <p:cNvPr id="4" name="Picture 3" descr="A computer on a snowy area&#10;&#10;Description automatically generated">
            <a:extLst>
              <a:ext uri="{FF2B5EF4-FFF2-40B4-BE49-F238E27FC236}">
                <a16:creationId xmlns:a16="http://schemas.microsoft.com/office/drawing/2014/main" id="{E2F0F9D0-065D-0687-FFC3-AFDBC0C017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70CB44-A911-FF20-4E8A-1F57803CD41C}"/>
              </a:ext>
            </a:extLst>
          </p:cNvPr>
          <p:cNvSpPr>
            <a:spLocks noGrp="1"/>
          </p:cNvSpPr>
          <p:nvPr>
            <p:ph idx="1"/>
          </p:nvPr>
        </p:nvSpPr>
        <p:spPr>
          <a:xfrm>
            <a:off x="5297762" y="2706624"/>
            <a:ext cx="6251110" cy="3483864"/>
          </a:xfrm>
        </p:spPr>
        <p:txBody>
          <a:bodyPr>
            <a:normAutofit/>
          </a:bodyPr>
          <a:lstStyle/>
          <a:p>
            <a:r>
              <a:rPr lang="en-US" sz="2200"/>
              <a:t>sentralisasi infrastruktur di lokasi dengan biaya lebih rendah (seperti real estat, listrik, dll.)
peningkatan kapasitas beban puncak (pengguna tidak perlu merekayasa dan membayar sumber daya dan peralatan untuk memenuhi tingkat beban setinggi mungkin)
Peningkatan pemanfaatan dan efisiensi untuk sistem yang seringkali hanya 10-20% digunakan.</a:t>
            </a:r>
            <a:endParaRPr lang="en-ID" sz="2200"/>
          </a:p>
        </p:txBody>
      </p:sp>
    </p:spTree>
    <p:extLst>
      <p:ext uri="{BB962C8B-B14F-4D97-AF65-F5344CB8AC3E}">
        <p14:creationId xmlns:p14="http://schemas.microsoft.com/office/powerpoint/2010/main" val="374421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92138-1D92-1707-CCA5-003894F03137}"/>
              </a:ext>
            </a:extLst>
          </p:cNvPr>
          <p:cNvSpPr>
            <a:spLocks noGrp="1"/>
          </p:cNvSpPr>
          <p:nvPr>
            <p:ph type="title"/>
          </p:nvPr>
        </p:nvSpPr>
        <p:spPr>
          <a:xfrm>
            <a:off x="640080" y="325369"/>
            <a:ext cx="4368602" cy="1956841"/>
          </a:xfrm>
        </p:spPr>
        <p:txBody>
          <a:bodyPr anchor="b">
            <a:normAutofit/>
          </a:bodyPr>
          <a:lstStyle/>
          <a:p>
            <a:r>
              <a:rPr lang="en-ID" sz="5400"/>
              <a:t>Performance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A11B6B-A9DF-11D1-24AA-CCBB4202234B}"/>
              </a:ext>
            </a:extLst>
          </p:cNvPr>
          <p:cNvSpPr>
            <a:spLocks noGrp="1"/>
          </p:cNvSpPr>
          <p:nvPr>
            <p:ph idx="1"/>
          </p:nvPr>
        </p:nvSpPr>
        <p:spPr>
          <a:xfrm>
            <a:off x="640080" y="2872899"/>
            <a:ext cx="4243589" cy="3320668"/>
          </a:xfrm>
        </p:spPr>
        <p:txBody>
          <a:bodyPr>
            <a:normAutofit/>
          </a:bodyPr>
          <a:lstStyle/>
          <a:p>
            <a:r>
              <a:rPr lang="en-US" sz="2200"/>
              <a:t>Kinerja dipantau oleh pakar TI dari penyedia layanan, dan arsitektur yang konsisten dan longgar digabungkan dibangun menggunakan layanan web sebagai antarmuka sistem.</a:t>
            </a:r>
            <a:endParaRPr lang="en-ID" sz="2200"/>
          </a:p>
        </p:txBody>
      </p:sp>
      <p:pic>
        <p:nvPicPr>
          <p:cNvPr id="4" name="Picture 3" descr="A person working on a computer&#10;&#10;Description automatically generated">
            <a:extLst>
              <a:ext uri="{FF2B5EF4-FFF2-40B4-BE49-F238E27FC236}">
                <a16:creationId xmlns:a16="http://schemas.microsoft.com/office/drawing/2014/main" id="{B8742EE5-307F-A66D-18FF-DEEF893CC43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258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5501D-F6CB-19FD-7889-115213AA84DD}"/>
              </a:ext>
            </a:extLst>
          </p:cNvPr>
          <p:cNvSpPr>
            <a:spLocks noGrp="1"/>
          </p:cNvSpPr>
          <p:nvPr>
            <p:ph type="title"/>
          </p:nvPr>
        </p:nvSpPr>
        <p:spPr>
          <a:xfrm>
            <a:off x="4654296" y="329184"/>
            <a:ext cx="6894576" cy="1783080"/>
          </a:xfrm>
        </p:spPr>
        <p:txBody>
          <a:bodyPr anchor="b">
            <a:normAutofit/>
          </a:bodyPr>
          <a:lstStyle/>
          <a:p>
            <a:r>
              <a:rPr lang="en-ID" sz="5400"/>
              <a:t>Productivity</a:t>
            </a:r>
          </a:p>
        </p:txBody>
      </p:sp>
      <p:pic>
        <p:nvPicPr>
          <p:cNvPr id="4" name="Picture 3" descr="A robot standing in a room&#10;&#10;Description automatically generated">
            <a:extLst>
              <a:ext uri="{FF2B5EF4-FFF2-40B4-BE49-F238E27FC236}">
                <a16:creationId xmlns:a16="http://schemas.microsoft.com/office/drawing/2014/main" id="{992439B7-0863-1009-D1F7-DD6102D59AF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19ECCE-B90A-1B89-9E04-98820F18297F}"/>
              </a:ext>
            </a:extLst>
          </p:cNvPr>
          <p:cNvSpPr>
            <a:spLocks noGrp="1"/>
          </p:cNvSpPr>
          <p:nvPr>
            <p:ph idx="1"/>
          </p:nvPr>
        </p:nvSpPr>
        <p:spPr>
          <a:xfrm>
            <a:off x="4654296" y="2706624"/>
            <a:ext cx="6894576" cy="3483864"/>
          </a:xfrm>
        </p:spPr>
        <p:txBody>
          <a:bodyPr>
            <a:normAutofit/>
          </a:bodyPr>
          <a:lstStyle/>
          <a:p>
            <a:r>
              <a:rPr lang="en-US" sz="2200"/>
              <a:t>Produktivitas dapat ditingkatkan ketika beberapa pengguna dapat bekerja pada data yang sama secara bersamaan, daripada menunggu untuk disimpan dan dikirim melalui email. 
Waktu dapat disimpan karena informasi tidak perlu dimasukkan kembali ketika bidang dicocokkan, pengguna juga tidak perlu menginstal upgrade perangkat lunak aplikasi ke komputer mereka.</a:t>
            </a:r>
            <a:endParaRPr lang="en-ID" sz="2200"/>
          </a:p>
        </p:txBody>
      </p:sp>
    </p:spTree>
    <p:extLst>
      <p:ext uri="{BB962C8B-B14F-4D97-AF65-F5344CB8AC3E}">
        <p14:creationId xmlns:p14="http://schemas.microsoft.com/office/powerpoint/2010/main" val="295813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A0B40-0D75-3302-B630-DB5310A95A93}"/>
              </a:ext>
            </a:extLst>
          </p:cNvPr>
          <p:cNvSpPr>
            <a:spLocks noGrp="1"/>
          </p:cNvSpPr>
          <p:nvPr>
            <p:ph type="title"/>
          </p:nvPr>
        </p:nvSpPr>
        <p:spPr>
          <a:xfrm>
            <a:off x="640080" y="325369"/>
            <a:ext cx="4368602" cy="1956841"/>
          </a:xfrm>
        </p:spPr>
        <p:txBody>
          <a:bodyPr anchor="b">
            <a:normAutofit/>
          </a:bodyPr>
          <a:lstStyle/>
          <a:p>
            <a:r>
              <a:rPr lang="en-US" sz="5400"/>
              <a:t>Definisi</a:t>
            </a:r>
            <a:endParaRPr lang="en-ID"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067F0D-BB5E-18C9-1649-4A4F54772D7B}"/>
              </a:ext>
            </a:extLst>
          </p:cNvPr>
          <p:cNvSpPr>
            <a:spLocks noGrp="1"/>
          </p:cNvSpPr>
          <p:nvPr>
            <p:ph idx="1"/>
          </p:nvPr>
        </p:nvSpPr>
        <p:spPr>
          <a:xfrm>
            <a:off x="640080" y="2872899"/>
            <a:ext cx="4243589" cy="3320668"/>
          </a:xfrm>
        </p:spPr>
        <p:txBody>
          <a:bodyPr>
            <a:normAutofit/>
          </a:bodyPr>
          <a:lstStyle/>
          <a:p>
            <a:r>
              <a:rPr lang="en-US" sz="2200"/>
              <a:t>Ketersediaan sumber daya sistem komputer sesuai permintaan, terutama penyimpanan data (cloud storage) dan daya komputasi, tanpa manajemen aktif langsung oleh pengguna.</a:t>
            </a:r>
            <a:endParaRPr lang="en-ID" sz="2200"/>
          </a:p>
        </p:txBody>
      </p:sp>
      <p:pic>
        <p:nvPicPr>
          <p:cNvPr id="4" name="Picture 3">
            <a:extLst>
              <a:ext uri="{FF2B5EF4-FFF2-40B4-BE49-F238E27FC236}">
                <a16:creationId xmlns:a16="http://schemas.microsoft.com/office/drawing/2014/main" id="{76FEB579-E255-6959-24DC-BA101C28A9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398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8C17B-2957-D8F0-705B-455ACA4E8FF6}"/>
              </a:ext>
            </a:extLst>
          </p:cNvPr>
          <p:cNvSpPr>
            <a:spLocks noGrp="1"/>
          </p:cNvSpPr>
          <p:nvPr>
            <p:ph type="title"/>
          </p:nvPr>
        </p:nvSpPr>
        <p:spPr>
          <a:xfrm>
            <a:off x="4654296" y="329184"/>
            <a:ext cx="6894576" cy="1783080"/>
          </a:xfrm>
        </p:spPr>
        <p:txBody>
          <a:bodyPr anchor="b">
            <a:normAutofit/>
          </a:bodyPr>
          <a:lstStyle/>
          <a:p>
            <a:r>
              <a:rPr lang="en-ID" sz="5400"/>
              <a:t>Availability</a:t>
            </a:r>
          </a:p>
        </p:txBody>
      </p:sp>
      <p:pic>
        <p:nvPicPr>
          <p:cNvPr id="4" name="Picture 3" descr="A robot with two guns&#10;&#10;Description automatically generated">
            <a:extLst>
              <a:ext uri="{FF2B5EF4-FFF2-40B4-BE49-F238E27FC236}">
                <a16:creationId xmlns:a16="http://schemas.microsoft.com/office/drawing/2014/main" id="{F38673CD-B3CE-67F7-7EBF-82667BA0F37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F9B850-B290-6F6B-0649-842E83288246}"/>
              </a:ext>
            </a:extLst>
          </p:cNvPr>
          <p:cNvSpPr>
            <a:spLocks noGrp="1"/>
          </p:cNvSpPr>
          <p:nvPr>
            <p:ph idx="1"/>
          </p:nvPr>
        </p:nvSpPr>
        <p:spPr>
          <a:xfrm>
            <a:off x="4654296" y="2706624"/>
            <a:ext cx="6894576" cy="3483864"/>
          </a:xfrm>
        </p:spPr>
        <p:txBody>
          <a:bodyPr>
            <a:normAutofit/>
          </a:bodyPr>
          <a:lstStyle/>
          <a:p>
            <a:r>
              <a:rPr lang="en-US" sz="2200"/>
              <a:t>Ketersediaan meningkat dengan penggunaan beberapa situs redundan, yang membuat komputasi awan yang dirancang dengan baik cocok untuk kelangsungan bisnis dan pemulihan bencana.</a:t>
            </a:r>
            <a:endParaRPr lang="en-ID" sz="2200"/>
          </a:p>
        </p:txBody>
      </p:sp>
    </p:spTree>
    <p:extLst>
      <p:ext uri="{BB962C8B-B14F-4D97-AF65-F5344CB8AC3E}">
        <p14:creationId xmlns:p14="http://schemas.microsoft.com/office/powerpoint/2010/main" val="370867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E9AC1-FB73-9F4F-1A10-AE4A47777161}"/>
              </a:ext>
            </a:extLst>
          </p:cNvPr>
          <p:cNvSpPr>
            <a:spLocks noGrp="1"/>
          </p:cNvSpPr>
          <p:nvPr>
            <p:ph type="title"/>
          </p:nvPr>
        </p:nvSpPr>
        <p:spPr>
          <a:xfrm>
            <a:off x="5297762" y="329184"/>
            <a:ext cx="6251110" cy="1783080"/>
          </a:xfrm>
        </p:spPr>
        <p:txBody>
          <a:bodyPr anchor="b">
            <a:normAutofit/>
          </a:bodyPr>
          <a:lstStyle/>
          <a:p>
            <a:r>
              <a:rPr lang="en-ID" sz="5400"/>
              <a:t>Scalability and Elasticity</a:t>
            </a:r>
          </a:p>
        </p:txBody>
      </p:sp>
      <p:pic>
        <p:nvPicPr>
          <p:cNvPr id="4" name="Picture 3" descr="A computer on a desk&#10;&#10;Description automatically generated">
            <a:extLst>
              <a:ext uri="{FF2B5EF4-FFF2-40B4-BE49-F238E27FC236}">
                <a16:creationId xmlns:a16="http://schemas.microsoft.com/office/drawing/2014/main" id="{08D14329-B35E-CD81-5860-0A35E3BB5AAD}"/>
              </a:ext>
            </a:extLst>
          </p:cNvPr>
          <p:cNvPicPr>
            <a:picLocks noChangeAspect="1"/>
          </p:cNvPicPr>
          <p:nvPr/>
        </p:nvPicPr>
        <p:blipFill rotWithShape="1">
          <a:blip r:embed="rId2"/>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2C1273-924F-44A2-1407-1541EB6D4813}"/>
              </a:ext>
            </a:extLst>
          </p:cNvPr>
          <p:cNvSpPr>
            <a:spLocks noGrp="1"/>
          </p:cNvSpPr>
          <p:nvPr>
            <p:ph idx="1"/>
          </p:nvPr>
        </p:nvSpPr>
        <p:spPr>
          <a:xfrm>
            <a:off x="5297762" y="2706624"/>
            <a:ext cx="6251110" cy="3483864"/>
          </a:xfrm>
        </p:spPr>
        <p:txBody>
          <a:bodyPr>
            <a:normAutofit/>
          </a:bodyPr>
          <a:lstStyle/>
          <a:p>
            <a:r>
              <a:rPr lang="en-US" sz="1900" dirty="0" err="1"/>
              <a:t>Skalabilitas</a:t>
            </a:r>
            <a:r>
              <a:rPr lang="en-US" sz="1900" dirty="0"/>
              <a:t> dan </a:t>
            </a:r>
            <a:r>
              <a:rPr lang="en-US" sz="1900" dirty="0" err="1"/>
              <a:t>elastisitas</a:t>
            </a:r>
            <a:r>
              <a:rPr lang="en-US" sz="1900" dirty="0"/>
              <a:t> </a:t>
            </a:r>
            <a:r>
              <a:rPr lang="en-US" sz="1900" dirty="0" err="1"/>
              <a:t>melalui</a:t>
            </a:r>
            <a:r>
              <a:rPr lang="en-US" sz="1900" dirty="0"/>
              <a:t> </a:t>
            </a:r>
            <a:r>
              <a:rPr lang="en-US" sz="1900" dirty="0" err="1"/>
              <a:t>penyediaan</a:t>
            </a:r>
            <a:r>
              <a:rPr lang="en-US" sz="1900" dirty="0"/>
              <a:t> </a:t>
            </a:r>
            <a:r>
              <a:rPr lang="en-US" sz="1900" dirty="0" err="1"/>
              <a:t>sumber</a:t>
            </a:r>
            <a:r>
              <a:rPr lang="en-US" sz="1900" dirty="0"/>
              <a:t> </a:t>
            </a:r>
            <a:r>
              <a:rPr lang="en-US" sz="1900" dirty="0" err="1"/>
              <a:t>daya</a:t>
            </a:r>
            <a:r>
              <a:rPr lang="en-US" sz="1900" dirty="0"/>
              <a:t> </a:t>
            </a:r>
            <a:r>
              <a:rPr lang="en-US" sz="1900" dirty="0" err="1"/>
              <a:t>dinamis</a:t>
            </a:r>
            <a:r>
              <a:rPr lang="en-US" sz="1900" dirty="0"/>
              <a:t> ("</a:t>
            </a:r>
            <a:r>
              <a:rPr lang="en-US" sz="1900" dirty="0" err="1"/>
              <a:t>sesuai</a:t>
            </a:r>
            <a:r>
              <a:rPr lang="en-US" sz="1900" dirty="0"/>
              <a:t> </a:t>
            </a:r>
            <a:r>
              <a:rPr lang="en-US" sz="1900" dirty="0" err="1"/>
              <a:t>permintaan</a:t>
            </a:r>
            <a:r>
              <a:rPr lang="en-US" sz="1900" dirty="0"/>
              <a:t>") </a:t>
            </a:r>
            <a:r>
              <a:rPr lang="en-US" sz="1900" dirty="0" err="1"/>
              <a:t>berdasarkan</a:t>
            </a:r>
            <a:r>
              <a:rPr lang="en-US" sz="1900" dirty="0"/>
              <a:t> </a:t>
            </a:r>
            <a:r>
              <a:rPr lang="en-US" sz="1900" dirty="0" err="1"/>
              <a:t>layanan</a:t>
            </a:r>
            <a:r>
              <a:rPr lang="en-US" sz="1900" dirty="0"/>
              <a:t> </a:t>
            </a:r>
            <a:r>
              <a:rPr lang="en-US" sz="1900" dirty="0" err="1"/>
              <a:t>mandiri</a:t>
            </a:r>
            <a:r>
              <a:rPr lang="en-US" sz="1900" dirty="0"/>
              <a:t> yang </a:t>
            </a:r>
            <a:r>
              <a:rPr lang="en-US" sz="1900" dirty="0" err="1"/>
              <a:t>terperinci</a:t>
            </a:r>
            <a:r>
              <a:rPr lang="en-US" sz="1900" dirty="0"/>
              <a:t> </a:t>
            </a:r>
            <a:r>
              <a:rPr lang="en-US" sz="1900" dirty="0" err="1"/>
              <a:t>hampir</a:t>
            </a:r>
            <a:r>
              <a:rPr lang="en-US" sz="1900" dirty="0"/>
              <a:t> </a:t>
            </a:r>
            <a:r>
              <a:rPr lang="en-US" sz="1900" dirty="0" err="1"/>
              <a:t>secara</a:t>
            </a:r>
            <a:r>
              <a:rPr lang="en-US" sz="1900" dirty="0"/>
              <a:t> real-time (</a:t>
            </a:r>
            <a:r>
              <a:rPr lang="en-US" sz="1900" dirty="0" err="1"/>
              <a:t>Catatan</a:t>
            </a:r>
            <a:r>
              <a:rPr lang="en-US" sz="1900" dirty="0"/>
              <a:t>, </a:t>
            </a:r>
            <a:r>
              <a:rPr lang="en-US" sz="1900" dirty="0" err="1"/>
              <a:t>waktu</a:t>
            </a:r>
            <a:r>
              <a:rPr lang="en-US" sz="1900" dirty="0"/>
              <a:t> startup VM </a:t>
            </a:r>
            <a:r>
              <a:rPr lang="en-US" sz="1900" dirty="0" err="1"/>
              <a:t>bervariasi</a:t>
            </a:r>
            <a:r>
              <a:rPr lang="en-US" sz="1900" dirty="0"/>
              <a:t> </a:t>
            </a:r>
            <a:r>
              <a:rPr lang="en-US" sz="1900" dirty="0" err="1"/>
              <a:t>menurut</a:t>
            </a:r>
            <a:r>
              <a:rPr lang="en-US" sz="1900" dirty="0"/>
              <a:t> </a:t>
            </a:r>
            <a:r>
              <a:rPr lang="en-US" sz="1900" dirty="0" err="1"/>
              <a:t>jenis</a:t>
            </a:r>
            <a:r>
              <a:rPr lang="en-US" sz="1900" dirty="0"/>
              <a:t>, </a:t>
            </a:r>
            <a:r>
              <a:rPr lang="en-US" sz="1900" dirty="0" err="1"/>
              <a:t>lokasi</a:t>
            </a:r>
            <a:r>
              <a:rPr lang="en-US" sz="1900" dirty="0"/>
              <a:t>, OS, dan </a:t>
            </a:r>
            <a:r>
              <a:rPr lang="en-US" sz="1900" dirty="0" err="1"/>
              <a:t>penyedia</a:t>
            </a:r>
            <a:r>
              <a:rPr lang="en-US" sz="1900" dirty="0"/>
              <a:t> cloud VM), </a:t>
            </a:r>
            <a:r>
              <a:rPr lang="en-US" sz="1900" dirty="0" err="1"/>
              <a:t>tanpa</a:t>
            </a:r>
            <a:r>
              <a:rPr lang="en-US" sz="1900" dirty="0"/>
              <a:t> </a:t>
            </a:r>
            <a:r>
              <a:rPr lang="en-US" sz="1900" dirty="0" err="1"/>
              <a:t>pengguna</a:t>
            </a:r>
            <a:r>
              <a:rPr lang="en-US" sz="1900" dirty="0"/>
              <a:t> </a:t>
            </a:r>
            <a:r>
              <a:rPr lang="en-US" sz="1900" dirty="0" err="1"/>
              <a:t>harus</a:t>
            </a:r>
            <a:r>
              <a:rPr lang="en-US" sz="1900" dirty="0"/>
              <a:t> </a:t>
            </a:r>
            <a:r>
              <a:rPr lang="en-US" sz="1900" dirty="0" err="1"/>
              <a:t>merekayasa</a:t>
            </a:r>
            <a:r>
              <a:rPr lang="en-US" sz="1900" dirty="0"/>
              <a:t> </a:t>
            </a:r>
            <a:r>
              <a:rPr lang="en-US" sz="1900" dirty="0" err="1"/>
              <a:t>untuk</a:t>
            </a:r>
            <a:r>
              <a:rPr lang="en-US" sz="1900" dirty="0"/>
              <a:t> </a:t>
            </a:r>
            <a:r>
              <a:rPr lang="en-US" sz="1900" dirty="0" err="1"/>
              <a:t>beban</a:t>
            </a:r>
            <a:r>
              <a:rPr lang="en-US" sz="1900" dirty="0"/>
              <a:t> </a:t>
            </a:r>
            <a:r>
              <a:rPr lang="en-US" sz="1900" dirty="0" err="1"/>
              <a:t>puncak</a:t>
            </a:r>
            <a:r>
              <a:rPr lang="en-US" sz="1900" dirty="0"/>
              <a:t>. 
</a:t>
            </a:r>
            <a:r>
              <a:rPr lang="en-US" sz="1900" dirty="0" err="1"/>
              <a:t>Ini</a:t>
            </a:r>
            <a:r>
              <a:rPr lang="en-US" sz="1900" dirty="0"/>
              <a:t> </a:t>
            </a:r>
            <a:r>
              <a:rPr lang="en-US" sz="1900" dirty="0" err="1"/>
              <a:t>memberikan</a:t>
            </a:r>
            <a:r>
              <a:rPr lang="en-US" sz="1900" dirty="0"/>
              <a:t> </a:t>
            </a:r>
            <a:r>
              <a:rPr lang="en-US" sz="1900" dirty="0" err="1"/>
              <a:t>kemampuan</a:t>
            </a:r>
            <a:r>
              <a:rPr lang="en-US" sz="1900" dirty="0"/>
              <a:t> </a:t>
            </a:r>
            <a:r>
              <a:rPr lang="en-US" sz="1900" dirty="0" err="1"/>
              <a:t>untuk</a:t>
            </a:r>
            <a:r>
              <a:rPr lang="en-US" sz="1900" dirty="0"/>
              <a:t> </a:t>
            </a:r>
            <a:r>
              <a:rPr lang="en-US" sz="1900" dirty="0" err="1"/>
              <a:t>meningkatkan</a:t>
            </a:r>
            <a:r>
              <a:rPr lang="en-US" sz="1900" dirty="0"/>
              <a:t> </a:t>
            </a:r>
            <a:r>
              <a:rPr lang="en-US" sz="1900" dirty="0" err="1"/>
              <a:t>skala</a:t>
            </a:r>
            <a:r>
              <a:rPr lang="en-US" sz="1900" dirty="0"/>
              <a:t> </a:t>
            </a:r>
            <a:r>
              <a:rPr lang="en-US" sz="1900" dirty="0" err="1"/>
              <a:t>ketika</a:t>
            </a:r>
            <a:r>
              <a:rPr lang="en-US" sz="1900" dirty="0"/>
              <a:t> </a:t>
            </a:r>
            <a:r>
              <a:rPr lang="en-US" sz="1900" dirty="0" err="1"/>
              <a:t>kebutuhan</a:t>
            </a:r>
            <a:r>
              <a:rPr lang="en-US" sz="1900" dirty="0"/>
              <a:t> </a:t>
            </a:r>
            <a:r>
              <a:rPr lang="en-US" sz="1900" dirty="0" err="1"/>
              <a:t>penggunaan</a:t>
            </a:r>
            <a:r>
              <a:rPr lang="en-US" sz="1900" dirty="0"/>
              <a:t> </a:t>
            </a:r>
            <a:r>
              <a:rPr lang="en-US" sz="1900" dirty="0" err="1"/>
              <a:t>meningkat</a:t>
            </a:r>
            <a:r>
              <a:rPr lang="en-US" sz="1900" dirty="0"/>
              <a:t> </a:t>
            </a:r>
            <a:r>
              <a:rPr lang="en-US" sz="1900" dirty="0" err="1"/>
              <a:t>atau</a:t>
            </a:r>
            <a:r>
              <a:rPr lang="en-US" sz="1900" dirty="0"/>
              <a:t> </a:t>
            </a:r>
            <a:r>
              <a:rPr lang="en-US" sz="1900" dirty="0" err="1"/>
              <a:t>turun</a:t>
            </a:r>
            <a:r>
              <a:rPr lang="en-US" sz="1900" dirty="0"/>
              <a:t> </a:t>
            </a:r>
            <a:r>
              <a:rPr lang="en-US" sz="1900" dirty="0" err="1"/>
              <a:t>jika</a:t>
            </a:r>
            <a:r>
              <a:rPr lang="en-US" sz="1900" dirty="0"/>
              <a:t> </a:t>
            </a:r>
            <a:r>
              <a:rPr lang="en-US" sz="1900" dirty="0" err="1"/>
              <a:t>sumber</a:t>
            </a:r>
            <a:r>
              <a:rPr lang="en-US" sz="1900" dirty="0"/>
              <a:t> </a:t>
            </a:r>
            <a:r>
              <a:rPr lang="en-US" sz="1900" dirty="0" err="1"/>
              <a:t>daya</a:t>
            </a:r>
            <a:r>
              <a:rPr lang="en-US" sz="1900" dirty="0"/>
              <a:t> </a:t>
            </a:r>
            <a:r>
              <a:rPr lang="en-US" sz="1900" dirty="0" err="1"/>
              <a:t>tidak</a:t>
            </a:r>
            <a:r>
              <a:rPr lang="en-US" sz="1900" dirty="0"/>
              <a:t> </a:t>
            </a:r>
            <a:r>
              <a:rPr lang="en-US" sz="1900" dirty="0" err="1"/>
              <a:t>digunakan</a:t>
            </a:r>
            <a:r>
              <a:rPr lang="en-US" sz="1900" dirty="0"/>
              <a:t>. 
</a:t>
            </a:r>
            <a:r>
              <a:rPr lang="en-US" sz="1900" dirty="0" err="1"/>
              <a:t>Pendekatan</a:t>
            </a:r>
            <a:r>
              <a:rPr lang="en-US" sz="1900" dirty="0"/>
              <a:t> yang </a:t>
            </a:r>
            <a:r>
              <a:rPr lang="en-US" sz="1900" dirty="0" err="1"/>
              <a:t>muncul</a:t>
            </a:r>
            <a:r>
              <a:rPr lang="en-US" sz="1900" dirty="0"/>
              <a:t> </a:t>
            </a:r>
            <a:r>
              <a:rPr lang="en-US" sz="1900" dirty="0" err="1"/>
              <a:t>untuk</a:t>
            </a:r>
            <a:r>
              <a:rPr lang="en-US" sz="1900" dirty="0"/>
              <a:t> </a:t>
            </a:r>
            <a:r>
              <a:rPr lang="en-US" sz="1900" dirty="0" err="1"/>
              <a:t>mengelola</a:t>
            </a:r>
            <a:r>
              <a:rPr lang="en-US" sz="1900" dirty="0"/>
              <a:t> </a:t>
            </a:r>
            <a:r>
              <a:rPr lang="en-US" sz="1900" dirty="0" err="1"/>
              <a:t>elastisitas</a:t>
            </a:r>
            <a:r>
              <a:rPr lang="en-US" sz="1900" dirty="0"/>
              <a:t> </a:t>
            </a:r>
            <a:r>
              <a:rPr lang="en-US" sz="1900" dirty="0" err="1"/>
              <a:t>termasuk</a:t>
            </a:r>
            <a:r>
              <a:rPr lang="en-US" sz="1900" dirty="0"/>
              <a:t> </a:t>
            </a:r>
            <a:r>
              <a:rPr lang="en-US" sz="1900" dirty="0" err="1"/>
              <a:t>penggunaan</a:t>
            </a:r>
            <a:r>
              <a:rPr lang="en-US" sz="1900" dirty="0"/>
              <a:t> </a:t>
            </a:r>
            <a:r>
              <a:rPr lang="en-US" sz="1900" dirty="0" err="1"/>
              <a:t>teknik</a:t>
            </a:r>
            <a:r>
              <a:rPr lang="en-US" sz="1900" dirty="0"/>
              <a:t> </a:t>
            </a:r>
            <a:r>
              <a:rPr lang="en-US" sz="1900" dirty="0" err="1"/>
              <a:t>pembelajaran</a:t>
            </a:r>
            <a:r>
              <a:rPr lang="en-US" sz="1900" dirty="0"/>
              <a:t> </a:t>
            </a:r>
            <a:r>
              <a:rPr lang="en-US" sz="1900" dirty="0" err="1"/>
              <a:t>mesin</a:t>
            </a:r>
            <a:r>
              <a:rPr lang="en-US" sz="1900" dirty="0"/>
              <a:t> </a:t>
            </a:r>
            <a:r>
              <a:rPr lang="en-US" sz="1900" dirty="0" err="1"/>
              <a:t>untuk</a:t>
            </a:r>
            <a:r>
              <a:rPr lang="en-US" sz="1900" dirty="0"/>
              <a:t> </a:t>
            </a:r>
            <a:r>
              <a:rPr lang="en-US" sz="1900" dirty="0" err="1"/>
              <a:t>mengusulkan</a:t>
            </a:r>
            <a:r>
              <a:rPr lang="en-US" sz="1900" dirty="0"/>
              <a:t> model </a:t>
            </a:r>
            <a:r>
              <a:rPr lang="en-US" sz="1900" dirty="0" err="1"/>
              <a:t>elastisitas</a:t>
            </a:r>
            <a:r>
              <a:rPr lang="en-US" sz="1900" dirty="0"/>
              <a:t> yang </a:t>
            </a:r>
            <a:r>
              <a:rPr lang="en-US" sz="1900" dirty="0" err="1"/>
              <a:t>efisien</a:t>
            </a:r>
            <a:r>
              <a:rPr lang="en-US" sz="1900" dirty="0"/>
              <a:t>.</a:t>
            </a:r>
            <a:endParaRPr lang="en-ID" sz="1900" dirty="0"/>
          </a:p>
        </p:txBody>
      </p:sp>
    </p:spTree>
    <p:extLst>
      <p:ext uri="{BB962C8B-B14F-4D97-AF65-F5344CB8AC3E}">
        <p14:creationId xmlns:p14="http://schemas.microsoft.com/office/powerpoint/2010/main" val="346750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318BE-CFCD-7EE9-15D4-AAA1CB7A1A07}"/>
              </a:ext>
            </a:extLst>
          </p:cNvPr>
          <p:cNvSpPr>
            <a:spLocks noGrp="1"/>
          </p:cNvSpPr>
          <p:nvPr>
            <p:ph type="title"/>
          </p:nvPr>
        </p:nvSpPr>
        <p:spPr>
          <a:xfrm>
            <a:off x="836679" y="723898"/>
            <a:ext cx="6002110" cy="1495425"/>
          </a:xfrm>
        </p:spPr>
        <p:txBody>
          <a:bodyPr>
            <a:normAutofit/>
          </a:bodyPr>
          <a:lstStyle/>
          <a:p>
            <a:r>
              <a:rPr lang="en-ID" sz="4000"/>
              <a:t>Security (1)</a:t>
            </a:r>
          </a:p>
        </p:txBody>
      </p:sp>
      <p:sp>
        <p:nvSpPr>
          <p:cNvPr id="3" name="Content Placeholder 2">
            <a:extLst>
              <a:ext uri="{FF2B5EF4-FFF2-40B4-BE49-F238E27FC236}">
                <a16:creationId xmlns:a16="http://schemas.microsoft.com/office/drawing/2014/main" id="{AA1C7804-F968-0415-1ED7-608D9CD839ED}"/>
              </a:ext>
            </a:extLst>
          </p:cNvPr>
          <p:cNvSpPr>
            <a:spLocks noGrp="1"/>
          </p:cNvSpPr>
          <p:nvPr>
            <p:ph idx="1"/>
          </p:nvPr>
        </p:nvSpPr>
        <p:spPr>
          <a:xfrm>
            <a:off x="836680" y="2405067"/>
            <a:ext cx="6002110" cy="3729034"/>
          </a:xfrm>
        </p:spPr>
        <p:txBody>
          <a:bodyPr>
            <a:normAutofit/>
          </a:bodyPr>
          <a:lstStyle/>
          <a:p>
            <a:r>
              <a:rPr lang="en-US" sz="2000"/>
              <a:t>Keamanan dapat meningkat karena sentralisasi data, peningkatan sumber daya yang berfokus pada keamanan, dll., Tetapi kekhawatiran dapat bertahan tentang hilangnya kendali atas data sensitif tertentu, dan kurangnya keamanan untuk kernel yang disimpan. 
Keamanan seringkali sama baiknya atau lebih baik daripada sistem tradisional lainnya, sebagian karena penyedia layanan dapat mencurahkan sumber daya untuk memecahkan masalah keamanan yang tidak mampu ditangani oleh banyak pelanggan atau yang tidak memiliki keterampilan teknis untuk ditangani.</a:t>
            </a:r>
            <a:endParaRPr lang="en-ID" sz="2000"/>
          </a:p>
        </p:txBody>
      </p:sp>
      <p:pic>
        <p:nvPicPr>
          <p:cNvPr id="4" name="Picture 3">
            <a:extLst>
              <a:ext uri="{FF2B5EF4-FFF2-40B4-BE49-F238E27FC236}">
                <a16:creationId xmlns:a16="http://schemas.microsoft.com/office/drawing/2014/main" id="{D2DC0737-903F-9024-2DDB-6EF99ED61A77}"/>
              </a:ext>
            </a:extLst>
          </p:cNvPr>
          <p:cNvPicPr>
            <a:picLocks noChangeAspect="1"/>
          </p:cNvPicPr>
          <p:nvPr/>
        </p:nvPicPr>
        <p:blipFill rotWithShape="1">
          <a:blip r:embed="rId2"/>
          <a:srcRect t="2823" r="1" b="5487"/>
          <a:stretch/>
        </p:blipFill>
        <p:spPr>
          <a:xfrm>
            <a:off x="7199440" y="10"/>
            <a:ext cx="4992560" cy="6857990"/>
          </a:xfrm>
          <a:prstGeom prst="rect">
            <a:avLst/>
          </a:prstGeom>
          <a:effectLst/>
        </p:spPr>
      </p:pic>
    </p:spTree>
    <p:extLst>
      <p:ext uri="{BB962C8B-B14F-4D97-AF65-F5344CB8AC3E}">
        <p14:creationId xmlns:p14="http://schemas.microsoft.com/office/powerpoint/2010/main" val="102829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41306-1E11-472E-8761-768588A142BB}"/>
              </a:ext>
            </a:extLst>
          </p:cNvPr>
          <p:cNvSpPr>
            <a:spLocks noGrp="1"/>
          </p:cNvSpPr>
          <p:nvPr>
            <p:ph type="title"/>
          </p:nvPr>
        </p:nvSpPr>
        <p:spPr>
          <a:xfrm>
            <a:off x="5297762" y="329184"/>
            <a:ext cx="6251110" cy="1783080"/>
          </a:xfrm>
        </p:spPr>
        <p:txBody>
          <a:bodyPr anchor="b">
            <a:normAutofit/>
          </a:bodyPr>
          <a:lstStyle/>
          <a:p>
            <a:r>
              <a:rPr lang="en-ID" sz="5400"/>
              <a:t>Security (2)</a:t>
            </a:r>
          </a:p>
        </p:txBody>
      </p:sp>
      <p:pic>
        <p:nvPicPr>
          <p:cNvPr id="4" name="Picture 3" descr="A person in a uniform and a robot&#10;&#10;Description automatically generated">
            <a:extLst>
              <a:ext uri="{FF2B5EF4-FFF2-40B4-BE49-F238E27FC236}">
                <a16:creationId xmlns:a16="http://schemas.microsoft.com/office/drawing/2014/main" id="{D7286423-A867-4501-B5E5-08F1B8C87F7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17F886-2F58-2715-F477-E7BC061F956D}"/>
              </a:ext>
            </a:extLst>
          </p:cNvPr>
          <p:cNvSpPr>
            <a:spLocks noGrp="1"/>
          </p:cNvSpPr>
          <p:nvPr>
            <p:ph idx="1"/>
          </p:nvPr>
        </p:nvSpPr>
        <p:spPr>
          <a:xfrm>
            <a:off x="5297762" y="2706624"/>
            <a:ext cx="6251110" cy="3483864"/>
          </a:xfrm>
        </p:spPr>
        <p:txBody>
          <a:bodyPr>
            <a:normAutofit/>
          </a:bodyPr>
          <a:lstStyle/>
          <a:p>
            <a:r>
              <a:rPr lang="en-US" sz="2000"/>
              <a:t>Namun, kompleksitas keamanan sangat meningkat ketika data didistribusikan ke area yang lebih luas atau lebih banyak perangkat, serta dalam sistem multi-penyewa yang dibagikan oleh pengguna yang tidak terkait. 
Selain itu, akses pengguna ke log audit keamanan mungkin sulit atau tidak mungkin. Instalasi cloud pribadi sebagian dimotivasi oleh keinginan pengguna untuk mempertahankan kendali atas infrastruktur dan menghindari kehilangan kendali atas keamanan informasi.</a:t>
            </a:r>
            <a:endParaRPr lang="en-ID" sz="2000"/>
          </a:p>
        </p:txBody>
      </p:sp>
    </p:spTree>
    <p:extLst>
      <p:ext uri="{BB962C8B-B14F-4D97-AF65-F5344CB8AC3E}">
        <p14:creationId xmlns:p14="http://schemas.microsoft.com/office/powerpoint/2010/main" val="417758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5B6C-D07B-2856-A30D-CBB20E2813D3}"/>
              </a:ext>
            </a:extLst>
          </p:cNvPr>
          <p:cNvSpPr>
            <a:spLocks noGrp="1"/>
          </p:cNvSpPr>
          <p:nvPr>
            <p:ph type="title"/>
          </p:nvPr>
        </p:nvSpPr>
        <p:spPr>
          <a:xfrm>
            <a:off x="836679" y="723898"/>
            <a:ext cx="6002110" cy="1495425"/>
          </a:xfrm>
        </p:spPr>
        <p:txBody>
          <a:bodyPr>
            <a:normAutofit/>
          </a:bodyPr>
          <a:lstStyle/>
          <a:p>
            <a:r>
              <a:rPr lang="en-US" sz="4000"/>
              <a:t>Pemrograman</a:t>
            </a:r>
            <a:endParaRPr lang="en-ID" sz="4000"/>
          </a:p>
        </p:txBody>
      </p:sp>
      <p:sp>
        <p:nvSpPr>
          <p:cNvPr id="3" name="Content Placeholder 2">
            <a:extLst>
              <a:ext uri="{FF2B5EF4-FFF2-40B4-BE49-F238E27FC236}">
                <a16:creationId xmlns:a16="http://schemas.microsoft.com/office/drawing/2014/main" id="{CA2AA3D7-FF8D-9033-CD35-DCA3F1D90918}"/>
              </a:ext>
            </a:extLst>
          </p:cNvPr>
          <p:cNvSpPr>
            <a:spLocks noGrp="1"/>
          </p:cNvSpPr>
          <p:nvPr>
            <p:ph idx="1"/>
          </p:nvPr>
        </p:nvSpPr>
        <p:spPr>
          <a:xfrm>
            <a:off x="836680" y="2405067"/>
            <a:ext cx="6002110" cy="3729034"/>
          </a:xfrm>
        </p:spPr>
        <p:txBody>
          <a:bodyPr>
            <a:normAutofit/>
          </a:bodyPr>
          <a:lstStyle/>
          <a:p>
            <a:r>
              <a:rPr lang="en-US" sz="2000" dirty="0"/>
              <a:t>Python</a:t>
            </a:r>
          </a:p>
          <a:p>
            <a:r>
              <a:rPr lang="en-US" sz="2000" dirty="0"/>
              <a:t>Google collab</a:t>
            </a:r>
          </a:p>
          <a:p>
            <a:r>
              <a:rPr lang="en-US" sz="2000" dirty="0"/>
              <a:t>Anaconda</a:t>
            </a:r>
          </a:p>
          <a:p>
            <a:r>
              <a:rPr lang="en-US" sz="2000" dirty="0"/>
              <a:t>Message Passing Interface</a:t>
            </a:r>
          </a:p>
          <a:p>
            <a:r>
              <a:rPr lang="en-US" sz="2000" dirty="0" err="1"/>
              <a:t>Pyspark</a:t>
            </a:r>
            <a:endParaRPr lang="en-US" sz="2000" dirty="0"/>
          </a:p>
          <a:p>
            <a:r>
              <a:rPr lang="en-US" sz="2000" dirty="0" err="1"/>
              <a:t>Tugas</a:t>
            </a:r>
            <a:r>
              <a:rPr lang="en-US" sz="2000" dirty="0"/>
              <a:t> </a:t>
            </a:r>
            <a:r>
              <a:rPr lang="en-US" sz="2000" dirty="0" err="1"/>
              <a:t>besar</a:t>
            </a:r>
            <a:r>
              <a:rPr lang="en-US" sz="2000" dirty="0"/>
              <a:t> </a:t>
            </a:r>
            <a:r>
              <a:rPr lang="en-US" sz="2000" dirty="0" err="1"/>
              <a:t>pemrograman</a:t>
            </a:r>
            <a:r>
              <a:rPr lang="en-US" sz="2000" dirty="0"/>
              <a:t> </a:t>
            </a:r>
            <a:r>
              <a:rPr lang="en-US" sz="2000" dirty="0" err="1"/>
              <a:t>berkelompok</a:t>
            </a:r>
            <a:endParaRPr lang="en-ID" sz="2000" dirty="0"/>
          </a:p>
        </p:txBody>
      </p:sp>
      <p:pic>
        <p:nvPicPr>
          <p:cNvPr id="4" name="Picture 3">
            <a:extLst>
              <a:ext uri="{FF2B5EF4-FFF2-40B4-BE49-F238E27FC236}">
                <a16:creationId xmlns:a16="http://schemas.microsoft.com/office/drawing/2014/main" id="{4517056C-4809-9FF8-E8E1-AF8C060C7B0A}"/>
              </a:ext>
            </a:extLst>
          </p:cNvPr>
          <p:cNvPicPr>
            <a:picLocks noChangeAspect="1"/>
          </p:cNvPicPr>
          <p:nvPr/>
        </p:nvPicPr>
        <p:blipFill rotWithShape="1">
          <a:blip r:embed="rId2"/>
          <a:srcRect r="1" b="8311"/>
          <a:stretch/>
        </p:blipFill>
        <p:spPr>
          <a:xfrm>
            <a:off x="7199440" y="10"/>
            <a:ext cx="4992560" cy="6857990"/>
          </a:xfrm>
          <a:prstGeom prst="rect">
            <a:avLst/>
          </a:prstGeom>
          <a:effectLst/>
        </p:spPr>
      </p:pic>
    </p:spTree>
    <p:extLst>
      <p:ext uri="{BB962C8B-B14F-4D97-AF65-F5344CB8AC3E}">
        <p14:creationId xmlns:p14="http://schemas.microsoft.com/office/powerpoint/2010/main" val="3057336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6F49C-4AA9-13BB-5562-39AD69C78BE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Terima kasih</a:t>
            </a:r>
          </a:p>
        </p:txBody>
      </p:sp>
      <p:pic>
        <p:nvPicPr>
          <p:cNvPr id="4" name="Picture 3">
            <a:extLst>
              <a:ext uri="{FF2B5EF4-FFF2-40B4-BE49-F238E27FC236}">
                <a16:creationId xmlns:a16="http://schemas.microsoft.com/office/drawing/2014/main" id="{E4EBF6A7-51A2-C652-DF66-7794AD8160B2}"/>
              </a:ext>
            </a:extLst>
          </p:cNvPr>
          <p:cNvPicPr>
            <a:picLocks noChangeAspect="1"/>
          </p:cNvPicPr>
          <p:nvPr/>
        </p:nvPicPr>
        <p:blipFill>
          <a:blip r:embed="rId2"/>
          <a:stretch>
            <a:fillRect/>
          </a:stretch>
        </p:blipFill>
        <p:spPr>
          <a:xfrm>
            <a:off x="6309099" y="643466"/>
            <a:ext cx="3717133" cy="5568739"/>
          </a:xfrm>
          <a:prstGeom prst="rect">
            <a:avLst/>
          </a:prstGeom>
        </p:spPr>
      </p:pic>
    </p:spTree>
    <p:extLst>
      <p:ext uri="{BB962C8B-B14F-4D97-AF65-F5344CB8AC3E}">
        <p14:creationId xmlns:p14="http://schemas.microsoft.com/office/powerpoint/2010/main" val="127243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3AAFF-FC28-708B-010D-B8FC69030DF9}"/>
              </a:ext>
            </a:extLst>
          </p:cNvPr>
          <p:cNvSpPr>
            <a:spLocks noGrp="1"/>
          </p:cNvSpPr>
          <p:nvPr>
            <p:ph type="title"/>
          </p:nvPr>
        </p:nvSpPr>
        <p:spPr>
          <a:xfrm>
            <a:off x="5297762" y="329184"/>
            <a:ext cx="6251110" cy="1783080"/>
          </a:xfrm>
        </p:spPr>
        <p:txBody>
          <a:bodyPr anchor="b">
            <a:normAutofit/>
          </a:bodyPr>
          <a:lstStyle/>
          <a:p>
            <a:r>
              <a:rPr lang="en-US" sz="5400"/>
              <a:t>Skala Cloud Computing</a:t>
            </a:r>
            <a:endParaRPr lang="en-ID" sz="5400"/>
          </a:p>
        </p:txBody>
      </p:sp>
      <p:pic>
        <p:nvPicPr>
          <p:cNvPr id="4" name="Picture 3">
            <a:extLst>
              <a:ext uri="{FF2B5EF4-FFF2-40B4-BE49-F238E27FC236}">
                <a16:creationId xmlns:a16="http://schemas.microsoft.com/office/drawing/2014/main" id="{D3865607-7B45-6F70-3269-57125EF5D8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4BDBCF-2219-E545-84AD-EAA778FBB77F}"/>
              </a:ext>
            </a:extLst>
          </p:cNvPr>
          <p:cNvSpPr>
            <a:spLocks noGrp="1"/>
          </p:cNvSpPr>
          <p:nvPr>
            <p:ph idx="1"/>
          </p:nvPr>
        </p:nvSpPr>
        <p:spPr>
          <a:xfrm>
            <a:off x="5297762" y="2706624"/>
            <a:ext cx="6251110" cy="3483864"/>
          </a:xfrm>
        </p:spPr>
        <p:txBody>
          <a:bodyPr>
            <a:normAutofit/>
          </a:bodyPr>
          <a:lstStyle/>
          <a:p>
            <a:r>
              <a:rPr lang="en-US" sz="2200"/>
              <a:t>Cloud computing skala besar sering memiliki fungsi yang didistribusikan di beberapa lokasi, yang masing-masing merupakan pusat data. 
Cloud computing bergantung pada pembagian sumber daya untuk mencapai koherensi dan biasanya menggunakan model pay-as-you-go, yang dapat membantu mengurangi biaya modal tetapi juga dapat menyebabkan biaya operasional yang tidak terduga bagi pengguna.</a:t>
            </a:r>
            <a:endParaRPr lang="en-ID" sz="2200"/>
          </a:p>
        </p:txBody>
      </p:sp>
    </p:spTree>
    <p:extLst>
      <p:ext uri="{BB962C8B-B14F-4D97-AF65-F5344CB8AC3E}">
        <p14:creationId xmlns:p14="http://schemas.microsoft.com/office/powerpoint/2010/main" val="148291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3190-DA82-9D0B-26A5-05D77A80CE0D}"/>
              </a:ext>
            </a:extLst>
          </p:cNvPr>
          <p:cNvSpPr>
            <a:spLocks noGrp="1"/>
          </p:cNvSpPr>
          <p:nvPr>
            <p:ph type="title"/>
          </p:nvPr>
        </p:nvSpPr>
        <p:spPr/>
        <p:txBody>
          <a:bodyPr/>
          <a:lstStyle/>
          <a:p>
            <a:r>
              <a:rPr lang="en-ID" dirty="0"/>
              <a:t>five essential characteristics</a:t>
            </a:r>
          </a:p>
        </p:txBody>
      </p:sp>
      <p:graphicFrame>
        <p:nvGraphicFramePr>
          <p:cNvPr id="5" name="Content Placeholder 2">
            <a:extLst>
              <a:ext uri="{FF2B5EF4-FFF2-40B4-BE49-F238E27FC236}">
                <a16:creationId xmlns:a16="http://schemas.microsoft.com/office/drawing/2014/main" id="{628C2A88-4E17-FB4F-0207-1558AC02F9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581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84618-FE65-B86D-8DD8-F69B3BADE8E2}"/>
              </a:ext>
            </a:extLst>
          </p:cNvPr>
          <p:cNvSpPr>
            <a:spLocks noGrp="1"/>
          </p:cNvSpPr>
          <p:nvPr>
            <p:ph type="title"/>
          </p:nvPr>
        </p:nvSpPr>
        <p:spPr>
          <a:xfrm>
            <a:off x="640080" y="325369"/>
            <a:ext cx="4368602" cy="1956841"/>
          </a:xfrm>
        </p:spPr>
        <p:txBody>
          <a:bodyPr anchor="b">
            <a:normAutofit/>
          </a:bodyPr>
          <a:lstStyle/>
          <a:p>
            <a:r>
              <a:rPr lang="en-ID" sz="5400"/>
              <a:t>On-demand self-service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F30B0-8D57-ED24-A59F-019C85818990}"/>
              </a:ext>
            </a:extLst>
          </p:cNvPr>
          <p:cNvSpPr>
            <a:spLocks noGrp="1"/>
          </p:cNvSpPr>
          <p:nvPr>
            <p:ph idx="1"/>
          </p:nvPr>
        </p:nvSpPr>
        <p:spPr>
          <a:xfrm>
            <a:off x="640080" y="2872899"/>
            <a:ext cx="4243589" cy="3320668"/>
          </a:xfrm>
        </p:spPr>
        <p:txBody>
          <a:bodyPr>
            <a:normAutofit/>
          </a:bodyPr>
          <a:lstStyle/>
          <a:p>
            <a:r>
              <a:rPr lang="en-US" sz="2200"/>
              <a:t>Konsumen dapat secara sepihak menyediakan kemampuan komputasi, seperti waktu server dan penyimpanan jaringan, sesuai kebutuhan secara otomatis tanpa memerlukan interaksi manusia dengan setiap penyedia layanan.</a:t>
            </a:r>
            <a:endParaRPr lang="en-ID" sz="2200"/>
          </a:p>
        </p:txBody>
      </p:sp>
      <p:pic>
        <p:nvPicPr>
          <p:cNvPr id="4" name="Picture 3" descr="A person working on a computer&#10;&#10;Description automatically generated">
            <a:extLst>
              <a:ext uri="{FF2B5EF4-FFF2-40B4-BE49-F238E27FC236}">
                <a16:creationId xmlns:a16="http://schemas.microsoft.com/office/drawing/2014/main" id="{D5D212C8-07FD-F373-E321-8E1499ABFE6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9533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E3E14-E6B6-8371-2424-F62E7244B661}"/>
              </a:ext>
            </a:extLst>
          </p:cNvPr>
          <p:cNvSpPr>
            <a:spLocks noGrp="1"/>
          </p:cNvSpPr>
          <p:nvPr>
            <p:ph type="title"/>
          </p:nvPr>
        </p:nvSpPr>
        <p:spPr>
          <a:xfrm>
            <a:off x="4654296" y="329184"/>
            <a:ext cx="6894576" cy="1783080"/>
          </a:xfrm>
        </p:spPr>
        <p:txBody>
          <a:bodyPr anchor="b">
            <a:normAutofit/>
          </a:bodyPr>
          <a:lstStyle/>
          <a:p>
            <a:r>
              <a:rPr lang="en-ID" sz="5400"/>
              <a:t>Broad network access</a:t>
            </a:r>
          </a:p>
        </p:txBody>
      </p:sp>
      <p:pic>
        <p:nvPicPr>
          <p:cNvPr id="4" name="Picture 3" descr="A person holding a tablet&#10;&#10;Description automatically generated">
            <a:extLst>
              <a:ext uri="{FF2B5EF4-FFF2-40B4-BE49-F238E27FC236}">
                <a16:creationId xmlns:a16="http://schemas.microsoft.com/office/drawing/2014/main" id="{9B9D7E0D-60E8-2373-2368-EAD7793672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9AACDC-B2E4-FAC8-7915-4BC0788909A2}"/>
              </a:ext>
            </a:extLst>
          </p:cNvPr>
          <p:cNvSpPr>
            <a:spLocks noGrp="1"/>
          </p:cNvSpPr>
          <p:nvPr>
            <p:ph idx="1"/>
          </p:nvPr>
        </p:nvSpPr>
        <p:spPr>
          <a:xfrm>
            <a:off x="4654296" y="2706624"/>
            <a:ext cx="6894576" cy="3483864"/>
          </a:xfrm>
        </p:spPr>
        <p:txBody>
          <a:bodyPr>
            <a:normAutofit/>
          </a:bodyPr>
          <a:lstStyle/>
          <a:p>
            <a:r>
              <a:rPr lang="en-US" sz="2200"/>
              <a:t>Kemampuan tersedia melalui jaringan dan diakses melalui mekanisme standar yang mempromosikan penggunaan oleh platform klien yang heterogen (misalnya, ponsel, tablet, laptop, dan workstation)</a:t>
            </a:r>
            <a:endParaRPr lang="en-ID" sz="2200"/>
          </a:p>
        </p:txBody>
      </p:sp>
    </p:spTree>
    <p:extLst>
      <p:ext uri="{BB962C8B-B14F-4D97-AF65-F5344CB8AC3E}">
        <p14:creationId xmlns:p14="http://schemas.microsoft.com/office/powerpoint/2010/main" val="84791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E8164BA-ADD2-ABFF-6DE6-F875DE6F8A6C}"/>
              </a:ext>
            </a:extLst>
          </p:cNvPr>
          <p:cNvSpPr>
            <a:spLocks noGrp="1"/>
          </p:cNvSpPr>
          <p:nvPr>
            <p:ph type="title"/>
          </p:nvPr>
        </p:nvSpPr>
        <p:spPr>
          <a:xfrm>
            <a:off x="838200" y="448721"/>
            <a:ext cx="4707671" cy="1225650"/>
          </a:xfrm>
        </p:spPr>
        <p:txBody>
          <a:bodyPr anchor="b">
            <a:normAutofit/>
          </a:bodyPr>
          <a:lstStyle/>
          <a:p>
            <a:r>
              <a:rPr lang="en-ID" sz="3800">
                <a:solidFill>
                  <a:schemeClr val="bg1"/>
                </a:solidFill>
              </a:rPr>
              <a:t>Resource pooling</a:t>
            </a:r>
          </a:p>
        </p:txBody>
      </p:sp>
      <p:cxnSp>
        <p:nvCxnSpPr>
          <p:cNvPr id="27" name="Straight Connector 2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19D03B-DF81-E845-FD26-8BF847DDB38B}"/>
              </a:ext>
            </a:extLst>
          </p:cNvPr>
          <p:cNvSpPr>
            <a:spLocks noGrp="1"/>
          </p:cNvSpPr>
          <p:nvPr>
            <p:ph idx="1"/>
          </p:nvPr>
        </p:nvSpPr>
        <p:spPr>
          <a:xfrm>
            <a:off x="897769" y="1909192"/>
            <a:ext cx="4586513" cy="3647710"/>
          </a:xfrm>
        </p:spPr>
        <p:txBody>
          <a:bodyPr>
            <a:normAutofit/>
          </a:bodyPr>
          <a:lstStyle/>
          <a:p>
            <a:r>
              <a:rPr lang="en-US" sz="2000">
                <a:solidFill>
                  <a:schemeClr val="bg1"/>
                </a:solidFill>
              </a:rPr>
              <a:t>Sumber daya komputasi penyedia dikumpulkan untuk melayani banyak konsumen menggunakan model multi-penyewa, dengan sumber daya fisik dan virtual yang berbeda secara dinamis ditetapkan dan ditugaskan kembali sesuai dengan permintaan konsumen</a:t>
            </a:r>
            <a:endParaRPr lang="en-ID" sz="2000">
              <a:solidFill>
                <a:schemeClr val="bg1"/>
              </a:solidFill>
            </a:endParaRPr>
          </a:p>
        </p:txBody>
      </p:sp>
      <p:cxnSp>
        <p:nvCxnSpPr>
          <p:cNvPr id="29" name="Straight Connector 2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442F0E-2DD9-C504-BD76-68EC6C0E2DF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25453" y="10"/>
            <a:ext cx="5666547" cy="6857990"/>
          </a:xfrm>
          <a:prstGeom prst="rect">
            <a:avLst/>
          </a:prstGeom>
        </p:spPr>
      </p:pic>
    </p:spTree>
    <p:extLst>
      <p:ext uri="{BB962C8B-B14F-4D97-AF65-F5344CB8AC3E}">
        <p14:creationId xmlns:p14="http://schemas.microsoft.com/office/powerpoint/2010/main" val="2597895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D3341-A0CD-21CD-FE01-E009B689FA3A}"/>
              </a:ext>
            </a:extLst>
          </p:cNvPr>
          <p:cNvSpPr>
            <a:spLocks noGrp="1"/>
          </p:cNvSpPr>
          <p:nvPr>
            <p:ph type="title"/>
          </p:nvPr>
        </p:nvSpPr>
        <p:spPr>
          <a:xfrm>
            <a:off x="761803" y="350196"/>
            <a:ext cx="4646904" cy="1624520"/>
          </a:xfrm>
        </p:spPr>
        <p:txBody>
          <a:bodyPr anchor="ctr">
            <a:normAutofit/>
          </a:bodyPr>
          <a:lstStyle/>
          <a:p>
            <a:r>
              <a:rPr lang="en-ID" sz="4000"/>
              <a:t>Rapid elasticity</a:t>
            </a:r>
          </a:p>
        </p:txBody>
      </p:sp>
      <p:sp>
        <p:nvSpPr>
          <p:cNvPr id="3" name="Content Placeholder 2">
            <a:extLst>
              <a:ext uri="{FF2B5EF4-FFF2-40B4-BE49-F238E27FC236}">
                <a16:creationId xmlns:a16="http://schemas.microsoft.com/office/drawing/2014/main" id="{2FC2EE66-5466-C4D0-BEA0-B7DD89748416}"/>
              </a:ext>
            </a:extLst>
          </p:cNvPr>
          <p:cNvSpPr>
            <a:spLocks noGrp="1"/>
          </p:cNvSpPr>
          <p:nvPr>
            <p:ph idx="1"/>
          </p:nvPr>
        </p:nvSpPr>
        <p:spPr>
          <a:xfrm>
            <a:off x="761802" y="2743200"/>
            <a:ext cx="4646905" cy="3613149"/>
          </a:xfrm>
        </p:spPr>
        <p:txBody>
          <a:bodyPr anchor="ctr">
            <a:normAutofit/>
          </a:bodyPr>
          <a:lstStyle/>
          <a:p>
            <a:r>
              <a:rPr lang="en-US" sz="2000"/>
              <a:t>Kemampuan dapat disediakan dan dilepaskan secara elastis, dalam beberapa kasus secara otomatis, untuk menskalakan dengan cepat ke luar dan ke dalam sepadan dengan permintaan. </a:t>
            </a:r>
          </a:p>
          <a:p>
            <a:r>
              <a:rPr lang="en-US" sz="2000"/>
              <a:t>Bagi konsumen, kemampuan yang tersedia untuk penyediaan sering kali tampak tidak terbatas dan dapat disesuaikan dalam jumlah berapa pun kapan saja</a:t>
            </a:r>
            <a:endParaRPr lang="en-ID" sz="2000"/>
          </a:p>
        </p:txBody>
      </p:sp>
      <p:pic>
        <p:nvPicPr>
          <p:cNvPr id="4" name="Picture 3">
            <a:extLst>
              <a:ext uri="{FF2B5EF4-FFF2-40B4-BE49-F238E27FC236}">
                <a16:creationId xmlns:a16="http://schemas.microsoft.com/office/drawing/2014/main" id="{63C4877C-D3D2-14E5-83B4-B2F3F8D5E8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1"/>
            <a:ext cx="6102825" cy="6858000"/>
          </a:xfrm>
          <a:prstGeom prst="rect">
            <a:avLst/>
          </a:prstGeom>
        </p:spPr>
      </p:pic>
    </p:spTree>
    <p:extLst>
      <p:ext uri="{BB962C8B-B14F-4D97-AF65-F5344CB8AC3E}">
        <p14:creationId xmlns:p14="http://schemas.microsoft.com/office/powerpoint/2010/main" val="1947969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4395903-DBDD-F82E-0A72-490ABFE906EE}"/>
              </a:ext>
            </a:extLst>
          </p:cNvPr>
          <p:cNvSpPr>
            <a:spLocks noGrp="1"/>
          </p:cNvSpPr>
          <p:nvPr>
            <p:ph type="title"/>
          </p:nvPr>
        </p:nvSpPr>
        <p:spPr>
          <a:xfrm>
            <a:off x="838200" y="448721"/>
            <a:ext cx="4707671" cy="1225650"/>
          </a:xfrm>
        </p:spPr>
        <p:txBody>
          <a:bodyPr anchor="b">
            <a:normAutofit/>
          </a:bodyPr>
          <a:lstStyle/>
          <a:p>
            <a:r>
              <a:rPr lang="en-ID" sz="3800">
                <a:solidFill>
                  <a:schemeClr val="bg1"/>
                </a:solidFill>
              </a:rPr>
              <a:t>Measured service</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C5368C-1C27-6119-D01B-BDFAD1C8C551}"/>
              </a:ext>
            </a:extLst>
          </p:cNvPr>
          <p:cNvSpPr>
            <a:spLocks noGrp="1"/>
          </p:cNvSpPr>
          <p:nvPr>
            <p:ph idx="1"/>
          </p:nvPr>
        </p:nvSpPr>
        <p:spPr>
          <a:xfrm>
            <a:off x="897769" y="1909192"/>
            <a:ext cx="4586513" cy="3647710"/>
          </a:xfrm>
        </p:spPr>
        <p:txBody>
          <a:bodyPr>
            <a:normAutofit/>
          </a:bodyPr>
          <a:lstStyle/>
          <a:p>
            <a:r>
              <a:rPr lang="en-US" sz="1900">
                <a:solidFill>
                  <a:schemeClr val="bg1"/>
                </a:solidFill>
              </a:rPr>
              <a:t>Sistem cloud secara otomatis mengontrol dan mengoptimalkan penggunaan sumber daya dengan memanfaatkan kemampuan pengukuran pada beberapa tingkat abstraksi yang sesuai dengan jenis layanan (misalnya, penyimpanan, pemrosesan, bandwidth, dan akun pengguna aktif). </a:t>
            </a:r>
          </a:p>
          <a:p>
            <a:r>
              <a:rPr lang="en-US" sz="1900">
                <a:solidFill>
                  <a:schemeClr val="bg1"/>
                </a:solidFill>
              </a:rPr>
              <a:t>Penggunaan sumber daya dapat dipantau, dikendalikan, dan dilaporkan, memberikan transparansi bagi penyedia dan konsumen layanan yang digunakan.</a:t>
            </a:r>
            <a:endParaRPr lang="en-ID" sz="19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computer screen with multiple screens&#10;&#10;Description automatically generated">
            <a:extLst>
              <a:ext uri="{FF2B5EF4-FFF2-40B4-BE49-F238E27FC236}">
                <a16:creationId xmlns:a16="http://schemas.microsoft.com/office/drawing/2014/main" id="{2A82C3FA-E25F-1893-778C-9A5AF8CBDC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25453" y="0"/>
            <a:ext cx="4577715" cy="6858000"/>
          </a:xfrm>
          <a:prstGeom prst="rect">
            <a:avLst/>
          </a:prstGeom>
        </p:spPr>
      </p:pic>
    </p:spTree>
    <p:extLst>
      <p:ext uri="{BB962C8B-B14F-4D97-AF65-F5344CB8AC3E}">
        <p14:creationId xmlns:p14="http://schemas.microsoft.com/office/powerpoint/2010/main" val="1213632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1249</Words>
  <Application>Microsoft Office PowerPoint</Application>
  <PresentationFormat>Widescreen</PresentationFormat>
  <Paragraphs>62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Cloud Computing</vt:lpstr>
      <vt:lpstr>Definisi</vt:lpstr>
      <vt:lpstr>Skala Cloud Computing</vt:lpstr>
      <vt:lpstr>five essential characteristics</vt:lpstr>
      <vt:lpstr>On-demand self-service</vt:lpstr>
      <vt:lpstr>Broad network access</vt:lpstr>
      <vt:lpstr>Resource pooling</vt:lpstr>
      <vt:lpstr>Rapid elasticity</vt:lpstr>
      <vt:lpstr>Measured service</vt:lpstr>
      <vt:lpstr>Sejarah</vt:lpstr>
      <vt:lpstr>Istilah cloud</vt:lpstr>
      <vt:lpstr>AWS dan Google Docs</vt:lpstr>
      <vt:lpstr>MS Azure dan IBM</vt:lpstr>
      <vt:lpstr>Cost reductions</vt:lpstr>
      <vt:lpstr>Device independence</vt:lpstr>
      <vt:lpstr>Maintenance</vt:lpstr>
      <vt:lpstr>Multitenancy</vt:lpstr>
      <vt:lpstr>Performance</vt:lpstr>
      <vt:lpstr>Productivity</vt:lpstr>
      <vt:lpstr>Availability</vt:lpstr>
      <vt:lpstr>Scalability and Elasticity</vt:lpstr>
      <vt:lpstr>Security (1)</vt:lpstr>
      <vt:lpstr>Security (2)</vt:lpstr>
      <vt:lpstr>Pemrograman</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Wirarama Wedashwara</dc:creator>
  <cp:lastModifiedBy>Wirarama Wedashwara</cp:lastModifiedBy>
  <cp:revision>13</cp:revision>
  <dcterms:created xsi:type="dcterms:W3CDTF">2024-02-12T00:46:50Z</dcterms:created>
  <dcterms:modified xsi:type="dcterms:W3CDTF">2024-02-22T09:55:22Z</dcterms:modified>
</cp:coreProperties>
</file>